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6" r:id="rId99"/>
    <p:sldId id="354" r:id="rId100"/>
    <p:sldId id="353" r:id="rId101"/>
    <p:sldId id="355" r:id="rId102"/>
    <p:sldId id="357" r:id="rId103"/>
    <p:sldId id="358"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85686"/>
  </p:normalViewPr>
  <p:slideViewPr>
    <p:cSldViewPr snapToGrid="0" snapToObjects="1">
      <p:cViewPr varScale="1">
        <p:scale>
          <a:sx n="111" d="100"/>
          <a:sy n="111" d="100"/>
        </p:scale>
        <p:origin x="12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07.237"/>
    </inkml:context>
    <inkml:brush xml:id="br0">
      <inkml:brushProperty name="width" value="0.05" units="cm"/>
      <inkml:brushProperty name="height" value="0.05" units="cm"/>
      <inkml:brushProperty name="color" value="#E71224"/>
    </inkml:brush>
  </inkml:definitions>
  <inkml:trace contextRef="#ctx0" brushRef="#br0">1912 3697 24575,'-7'4'0,"-55"21"0,-40 16 0,16-7 0,11-2 0,7-4 0,-19 8 0,3 0 0,26-8 0,24-6 0,-29 15 0,41-21 0,0-4 0,7 2 0,0-2 0,-5 0 0,4 3 0,-8-2 0,3 3 0,-4 1 0,0-1 0,-1-2 0,1 1 0,0-5 0,-7 9 0,5-9 0,0 9 0,3-10 0,7 2 0,-2-3 0,-1 0 0,7-1 0,-10-2 0,11 1 0,-8-2 0,0 1 0,4 1 0,-4-1 0,1 3 0,2-1 0,-7-2 0,8 2 0,-4-3 0,9 3 0,-4-3 0,4 3 0,-1-6 0,-2 2 0,-1-3 0,-1 0 0,1 0 0,1 0 0,6 0 0,-2 0 0,-1 0 0,3 0 0,-6 0 0,6 0 0,-6 0 0,6 0 0,-7 0 0,8 0 0,-4 0 0,4 0 0,0 0 0,-3 0 0,2-3 0,-3 2 0,4-5 0,0 5 0,0-5 0,0 6 0,-6-7 0,4 3 0,-5 0 0,8 1 0,-1 0 0,0 2 0,0-5 0,0 2 0,-4 0 0,4-2 0,-4 2 0,0-6 0,3 2 0,-6-3 0,6 0 0,-3-1 0,4 1 0,-4-4 0,6 4 0,-5-4 0,6 3 0,-4-2 0,4 6 0,-3-7 0,7 4 0,-4-4 0,4-1 0,0-3 0,0-2 0,0-4 0,0-5 0,8-2 0,-2-4 0,12-1 0,-8 1 0,6 4 0,-2-3 0,0 3 0,3-4 0,-3 4 0,8 1 0,-4 6 0,8-2 0,-8 1 0,8-1 0,-4 6 0,0-5 0,2 9 0,-1-8 0,3 2 0,7-5 0,-4 0 0,9-1 0,-9-4 0,10 2 0,-4-8 0,4 9 0,5-4 0,-3 0 0,3 3 0,0-3 0,-5 9 0,4-3 0,7-4 0,-8 1 0,2-1 0,-7 9 0,-14 3 0,6 1 0,-8-1 0,1-1 0,2 3 0,-2-7 0,5 3 0,0-6 0,0 1 0,2-6 0,-1-1 0,1 0 0,14-22 0,-12 18 0,12-19 0,-13 17 0,-1 1 0,5-1 0,-4 6 0,4-4 0,-1 8 0,-3-3 0,2 5 0,1 0 0,-4 0 0,4 0 0,-1-5 0,2 3 0,19-26 0,-10 17 0,5-18 0,-9 17 0,-9 1 0,3 5 0,-3-5 0,-3 11 0,3-10 0,-3 9 0,1-4 0,5 1 0,1 2 0,0-3 0,9 4 0,-8-4 0,13 2 0,13-12 0,-19 18 0,21-12 0,-23 7 0,5-1 0,1-4 0,-7 1 0,1 3 0,-6-2 0,16-8 0,-23 15 0,16-13 0,-21 17 0,1-4 0,3-1 0,-8 1 0,8-1 0,2-5 0,6-2 0,1 0 0,7 0 0,-7 1 0,9 3 0,0-4 0,-4 4 0,-1 2 0,-1-1 0,-10 1 0,11-1 0,-11 1 0,5 0 0,0-1 0,-4 2 0,14-9 0,-7 6 0,3-1 0,-2 8 0,-6 5 0,5 0 0,1 0 0,-6 0 0,5 0 0,-10 1 0,9-1 0,-8 1 0,3 0 0,-5 4 0,-4-2 0,3 6 0,-8-3 0,4 4 0,-5 1 0,0-1 0,5 0 0,-4 0 0,4 1 0,0 2 0,7-5 0,5 4 0,1-2 0,3 0 0,-5 7 0,1-7 0,3 7 0,-9-3 0,4 4 0,-5 0 0,-4 0 0,-1 0 0,-9 0 0,0 0 0,-4 0 0,-3 3 0,-1 5 0,-3 3 0,0 4 0,0 0 0,0 5 0,0 1 0,0 4 0,0 5 0,0 7 0,0-4 0,-9 14 0,3-8 0,-13 10 0,8 0 0,-8 1 0,4-1 0,0 0 0,-4 1 0,4-7 0,-4 5 0,0-4 0,-6 5 0,5 0 0,-9 1 0,4-1 0,-5 1 0,5-1 0,-3-4 0,7-3 0,-2-4 0,5-6 0,1-2 0,-4-4 0,3-1 0,-10 8 0,6-5 0,-7 4 0,2-4 0,-1-1 0,-4 2 0,4-7 0,-5 6 0,7-6 0,-13 13 0,10-10 0,-9 8 0,-2 3 0,9 0 0,-10 6 0,7-4 0,5-4 0,-10 6 0,9-1 0,-9 0 0,10-4 0,1-4 0,2-8 0,9 1 0,-9-2 0,5 0 0,-6 4 0,0-3 0,-4 0 0,2 4 0,-1-9 0,3 8 0,1-8 0,-7 11 0,11-12 0,-4 6 0,10-7 0,1-1 0,0 0 0,-1 0 0,1 1 0,0-1 0,-1 5 0,0-4 0,0 8 0,0-3 0,-5 0 0,4 3 0,-5 3 0,5-1 0,0 5 0,-4-5 0,3-1 0,-17 18 0,11-12 0,-12 12 0,14-20 0,-4 3 0,5-9 0,-1 4 0,-2-5 0,7 4 0,-7-2 0,3 2 0,-6 2 0,1 0 0,-7 7 0,-1-1 0,0 1 0,-3-5 0,9 3 0,1-5 0,2 0 0,8-2 0,-3 0 0,4-3 0,0 2 0,-3 12 0,2-12 0,-3 17 0,4-16 0,-1 5 0,1 1 0,-1-1 0,1-4 0,-6 4 0,5-4 0,-4 0 0,5-1 0,1-5 0,3 5 0,-3-4 0,3 4 0,0-5 0,-2 0 0,6-3 0,-3 2 0,0-5 0,3 1 0,-3-3 0,4 0 0,4 0 0,-4 0 0,4 0 0,-4-3 0,3 2 0,-2-2 0,2 0 0,-3 2 0,1-5 0,-1 2 0,1-3 0,2-3 0,-2-1 0,5-7 0,-2 4 0,3-4 0,0 0 0,0 7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21.290"/>
    </inkml:context>
    <inkml:brush xml:id="br0">
      <inkml:brushProperty name="width" value="0.05" units="cm"/>
      <inkml:brushProperty name="height" value="0.05" units="cm"/>
      <inkml:brushProperty name="color" value="#33CCFF"/>
    </inkml:brush>
  </inkml:definitions>
  <inkml:trace contextRef="#ctx0" brushRef="#br0">4207 69 24575,'0'10'0,"0"6"0,0 5 0,0 4 0,0 11 0,0-9 0,0 14 0,0-9 0,0-1 0,0 4 0,0-8 0,0 3 0,-3-5 0,2 0 0,-7-4 0,4 3 0,-4-4 0,0 1 0,-8 14 0,6-11 0,-9 12 0,9-11 0,-6 1 0,3 4 0,-4-4 0,-1 4 0,1 1 0,0-5 0,0 4 0,-1 0 0,2-8 0,-1 8 0,1-10 0,-1 5 0,0 1 0,0-1 0,-3-4 0,2 3 0,-6-6 0,6 6 0,-15 10 0,14-6 0,-15 10 0,16-12 0,-3 0 0,-1 0 0,4-1 0,-4 7 0,5-6 0,-5 5 0,4-5 0,-8 1 0,8-2 0,-4 1 0,1 0 0,-1-4 0,-5 4 0,2-8 0,-2 8 0,1-8 0,-6 10 0,5-10 0,-9 5 0,8-2 0,-3 3 0,4-2 0,-16 13 0,14-15 0,-14 14 0,17-16 0,4 7 0,-3-7 0,3 7 0,-4-2 0,-2 4 0,-4 6 0,3-5 0,-9 11 0,4-10 0,-2 10 0,-2-9 0,3 4 0,-4-4 0,-1 0 0,1 4 0,-1-4 0,6 3 0,-4-3 0,-13 11 0,13-14 0,-12 14 0,18-18 0,5 0 0,-6 4 0,12-10 0,-5 10 0,5-10 0,-1 4 0,-3 0 0,4-4 0,-1 8 0,-2-7 0,-4 8 0,1-8 0,-9 6 0,9-7 0,-9 6 0,4-5 0,-7 11 0,7-10 0,-22 17 0,23-16 0,-17 15 0,22-17 0,0 4 0,0-1 0,1-3 0,-2 4 0,2-6 0,-1 6 0,5-5 0,-4 5 0,4-6 0,-4 0 0,5 0 0,-4 1 0,3-1 0,0 0 0,-3-3 0,3 2 0,1-2 0,-4-1 0,3 0 0,-9 1 0,-8 4 0,0-2 0,-5 5 0,7-10 0,-1 7 0,1-7 0,4 7 0,-3-7 0,9 6 0,0-7 0,2 7 0,8-7 0,-4 2 0,5-3 0,-1-1 0,4 4 0,2-2 0,3 1 0,0-3 0,-4 0 0,3 0 0,-2 1 0,3-2 0,-4 2 0,0-1 0,-4 0 0,4 0 0,-3 1 0,2-1 0,1 0 0,-4 1 0,4-1 0,-5-2 0,5 1 0,-3-5 0,2 5 0,-3-5 0,-1 6 0,1-6 0,0 2 0,0-3 0,-1 0 0,-3 0 0,2 0 0,-2 0 0,3 0 0,1 0 0,0 0 0,-1 0 0,1 0 0,-3 0 0,6 0 0,-2 0 0,7 0 0,-4 0 0,3 0 0,-2 0 0,3 0 0,-4-3 0,3-5 0,-3-4 0,0 0 0,3-2 0,-3 2 0,0-3 0,2 3 0,-2-7 0,4 7 0,-1-8 0,0 5 0,1-1 0,2 1 0,-2 0 0,7-5 0,-7-3 0,6-3 0,-2-1 0,3-3 0,0-2 0,0 1 0,0-4 0,0 8 0,0-3 0,0 5 0,0 4 0,0 1 0,0 5 0,0-5 0,0 4 0,0-4 0,0 1 0,0-2 0,3-4 0,2-5 0,4 3 0,4-8 0,0 9 0,1-10 0,3 5 0,-3-5 0,4-1 0,0 1 0,0 4 0,5-4 0,-5 9 0,5-5 0,-7 12 0,0-5 0,5 4 0,1-1 0,5-4 0,5 2 0,2-4 0,0-1 0,3 5 0,-9-3 0,3 4 0,-4 0 0,-5-2 0,2 8 0,-6-3 0,1 4 0,-4 4 0,1-3 0,-1 4 0,0-5 0,1 4 0,0-6 0,-1 5 0,1-7 0,-4 5 0,8-6 0,-7 5 0,8-9 0,-1 7 0,14-19 0,-4 11 0,10-18 0,-7 9 0,-3 1 0,3 2 0,-5-1 0,0 4 0,1-9 0,-1 9 0,0-3 0,-5 5 0,3 0 0,-3 1 0,9-7 0,-3 4 0,5-9 0,-1 9 0,-4-4 0,4 4 0,-6 2 0,1 0 0,-2 4 0,0 2 0,6-3 0,-10 10 0,9-9 0,-14 14 0,7-6 0,-4 6 0,1-6 0,3 5 0,-3-5 0,4 6 0,0-7 0,5 6 0,-3-6 0,3 3 0,-5-4 0,1-4 0,6-3 0,-3-3 0,7 3 0,-2-8 0,-1 7 0,5-9 0,-9 7 0,7 3 0,8-6 0,-10 10 0,8-4 0,-17 11 0,5-4 0,-4 8 0,5-8 0,-6 8 0,-5-3 0,0 4 0,-5-3 0,1 6 0,-1-5 0,0 5 0,0-2 0,1-1 0,3-4 0,-2 4 0,7-4 0,-3 0 0,4-1 0,0 0 0,-4 1 0,-2 1 0,0-1 0,-7 1 0,2 1 0,-8 3 0,5-1 0,-3 1 0,11-4 0,-7 2 0,8-6 0,0 3 0,0-4 0,6-1 0,-1 0 0,-4 1 0,3-1 0,-8 2 0,4 2 0,-5-1 0,5 5 0,-8-2 0,11 3 0,-10 1 0,3-1 0,-2 1 0,-2-1 0,-1 1 0,0 0 0,-4 3 0,0-2 0,0 2 0,0 0 0,-1-2 0,1 5 0,0-5 0,0 2 0,4-3 0,0 0 0,5-1 0,-5 1 0,4-4 0,0 2 0,-2-1 0,6 2 0,-8 0 0,1 1 0,2 0 0,-6 0 0,6-1 0,-2 1 0,10-4 0,-5 2 0,5-2 0,-2 3 0,-7-3 0,6 2 0,-8-2 0,1 7 0,-1-3 0,-4 4 0,-1-1 0,1 1 0,0 0 0,0 2 0,0-5 0,4 5 0,-3-2 0,2 0 0,1 2 0,-3-2 0,6 3 0,-6 0 0,6-3 0,-2 2 0,10-3 0,-5 1 0,5 2 0,-7-2 0,0 3 0,1 0 0,-1 0 0,0 0 0,0 0 0,-3 0 0,-1 0 0,-4 0 0,-1 0 0,1 0 0,0 0 0,0 0 0,0 0 0,0 0 0,0 0 0,0 0 0,0 0 0,0 0 0,-1 0 0,1 0 0,0 0 0,0 0 0,0 0 0,0 0 0,3 0 0,-2 0 0,6 0 0,-2 0 0,-1 0 0,0 0 0,-4 0 0,0 0 0,0 0 0,0 0 0,0 0 0,0 0 0,-1 0 0,1 0 0,0 3 0,8 1 0,-10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8.71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39.28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0T18:51:40.429"/>
    </inkml:context>
    <inkml:brush xml:id="br0">
      <inkml:brushProperty name="width" value="0.05" units="cm"/>
      <inkml:brushProperty name="height" value="0.05" units="cm"/>
      <inkml:brushProperty name="color" value="#E71224"/>
    </inkml:brush>
  </inkml:definitions>
  <inkml:trace contextRef="#ctx0" brushRef="#br0">14 0 24575,'-8'0'0,"2"0"0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1BA1-E245-F34B-A21F-999F2D38C30D}" type="datetimeFigureOut">
              <a:rPr kumimoji="1" lang="ja-JP" altLang="en-US" smtClean="0"/>
              <a:t>2021/11/30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654B-83BA-7645-A23B-1E0E8DCB76AB}" type="slidenum">
              <a:rPr kumimoji="1" lang="ja-JP" altLang="en-US" smtClean="0"/>
              <a:t>‹#›</a:t>
            </a:fld>
            <a:endParaRPr kumimoji="1" lang="ja-JP" altLang="en-US"/>
          </a:p>
        </p:txBody>
      </p:sp>
    </p:spTree>
    <p:extLst>
      <p:ext uri="{BB962C8B-B14F-4D97-AF65-F5344CB8AC3E}">
        <p14:creationId xmlns:p14="http://schemas.microsoft.com/office/powerpoint/2010/main" val="22530754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DIF</a:t>
            </a:r>
            <a:r>
              <a:rPr kumimoji="1" lang="ja-JP" altLang="en-US"/>
              <a:t>評価の研究には長い歴史がある。</a:t>
            </a:r>
            <a:endParaRPr kumimoji="1" lang="en-US" altLang="ja-JP" dirty="0"/>
          </a:p>
          <a:p>
            <a:r>
              <a:rPr kumimoji="1" lang="ja-JP" altLang="en-US"/>
              <a:t>多くの</a:t>
            </a:r>
            <a:r>
              <a:rPr kumimoji="1" lang="en-US" altLang="ja-JP" dirty="0"/>
              <a:t>DIF</a:t>
            </a:r>
            <a:r>
              <a:rPr kumimoji="1" lang="ja-JP" altLang="en-US"/>
              <a:t>評価方に共通するのは受験者の属する集団がわかっていることである。</a:t>
            </a:r>
            <a:endParaRPr kumimoji="1" lang="en-US" altLang="ja-JP" dirty="0"/>
          </a:p>
          <a:p>
            <a:r>
              <a:rPr kumimoji="1" lang="ja-JP" altLang="en-US"/>
              <a:t>混合</a:t>
            </a:r>
            <a:r>
              <a:rPr kumimoji="1" lang="en-US" altLang="ja-JP" dirty="0"/>
              <a:t>DIF</a:t>
            </a:r>
            <a:r>
              <a:rPr kumimoji="1" lang="ja-JP" altLang="en-US"/>
              <a:t>評価の研究は、</a:t>
            </a:r>
            <a:r>
              <a:rPr kumimoji="1" lang="en-US" altLang="ja-JP" dirty="0"/>
              <a:t>DRF</a:t>
            </a:r>
            <a:r>
              <a:rPr kumimoji="1" lang="ja-JP" altLang="en-US"/>
              <a:t>評価における性能は不明であり、</a:t>
            </a:r>
            <a:r>
              <a:rPr kumimoji="1" lang="en-US" altLang="ja-JP" dirty="0"/>
              <a:t>DRF</a:t>
            </a:r>
            <a:r>
              <a:rPr kumimoji="1" lang="ja-JP" altLang="en-US"/>
              <a:t>評価は不完全なままである。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5</a:t>
            </a:fld>
            <a:endParaRPr kumimoji="1" lang="ja-JP" altLang="en-US"/>
          </a:p>
        </p:txBody>
      </p:sp>
    </p:spTree>
    <p:extLst>
      <p:ext uri="{BB962C8B-B14F-4D97-AF65-F5344CB8AC3E}">
        <p14:creationId xmlns:p14="http://schemas.microsoft.com/office/powerpoint/2010/main" val="4825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MFRM(</a:t>
            </a:r>
            <a:r>
              <a:rPr kumimoji="1" lang="ja-JP" altLang="en-US"/>
              <a:t>多面的</a:t>
            </a:r>
            <a:r>
              <a:rPr kumimoji="1" lang="en-US" altLang="ja-JP" dirty="0"/>
              <a:t>Rasch</a:t>
            </a:r>
            <a:r>
              <a:rPr kumimoji="1" lang="ja-JP" altLang="en-US"/>
              <a:t>測定</a:t>
            </a:r>
            <a:r>
              <a:rPr kumimoji="1" lang="en-US" altLang="ja-JP" dirty="0"/>
              <a:t>)</a:t>
            </a:r>
            <a:r>
              <a:rPr kumimoji="1" lang="ja-JP" altLang="en-US"/>
              <a:t>モデル</a:t>
            </a:r>
            <a:endParaRPr kumimoji="1" lang="en-US" altLang="ja-JP" dirty="0"/>
          </a:p>
          <a:p>
            <a:endParaRPr kumimoji="1" lang="en-US" altLang="ja-JP" dirty="0"/>
          </a:p>
          <a:p>
            <a:r>
              <a:rPr kumimoji="1" lang="ja-JP" altLang="ja-JP" sz="1200" kern="1200">
                <a:solidFill>
                  <a:schemeClr val="tx1"/>
                </a:solidFill>
                <a:effectLst/>
                <a:latin typeface="+mn-lt"/>
                <a:ea typeface="+mn-ea"/>
                <a:cs typeface="+mn-cs"/>
              </a:rPr>
              <a:t>評価者の厳しさの安定性を評価するために，階層的線形モデル（</a:t>
            </a:r>
            <a:r>
              <a:rPr kumimoji="1" lang="en-US" altLang="ja-JP" sz="1200" kern="1200" dirty="0">
                <a:solidFill>
                  <a:schemeClr val="tx1"/>
                </a:solidFill>
                <a:effectLst/>
                <a:latin typeface="+mn-lt"/>
                <a:ea typeface="+mn-ea"/>
                <a:cs typeface="+mn-cs"/>
              </a:rPr>
              <a:t>HLM</a:t>
            </a:r>
            <a:r>
              <a:rPr kumimoji="1" lang="ja-JP" altLang="ja-JP" sz="1200" kern="1200">
                <a:solidFill>
                  <a:schemeClr val="tx1"/>
                </a:solidFill>
                <a:effectLst/>
                <a:latin typeface="+mn-lt"/>
                <a:ea typeface="+mn-ea"/>
                <a:cs typeface="+mn-cs"/>
              </a:rPr>
              <a:t>）を用いて，試験サイクル間の反復測定成長モデルを実施した</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20</a:t>
            </a:fld>
            <a:endParaRPr kumimoji="1" lang="ja-JP" altLang="en-US"/>
          </a:p>
        </p:txBody>
      </p:sp>
    </p:spTree>
    <p:extLst>
      <p:ext uri="{BB962C8B-B14F-4D97-AF65-F5344CB8AC3E}">
        <p14:creationId xmlns:p14="http://schemas.microsoft.com/office/powerpoint/2010/main" val="27968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試験は、いくつかの広範なカテゴリーの実践をカバーする標準化された臨床シナリオで構成されています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オペレーショナル・スコアリングに使用される</a:t>
            </a:r>
            <a:r>
              <a:rPr kumimoji="1" lang="en-US" altLang="ja-JP" sz="1200" kern="1200" dirty="0">
                <a:solidFill>
                  <a:schemeClr val="tx1"/>
                </a:solidFill>
                <a:effectLst/>
                <a:latin typeface="+mn-lt"/>
                <a:ea typeface="+mn-ea"/>
                <a:cs typeface="+mn-cs"/>
              </a:rPr>
              <a:t>MFRM</a:t>
            </a:r>
            <a:r>
              <a:rPr kumimoji="1" lang="ja-JP" altLang="ja-JP" sz="1200" kern="1200">
                <a:solidFill>
                  <a:schemeClr val="tx1"/>
                </a:solidFill>
                <a:effectLst/>
                <a:latin typeface="+mn-lt"/>
                <a:ea typeface="+mn-ea"/>
                <a:cs typeface="+mn-cs"/>
              </a:rPr>
              <a:t>モデルの式</a:t>
            </a:r>
            <a:r>
              <a:rPr lang="ja-JP" altLang="ja-JP">
                <a:effectLst/>
              </a:rPr>
              <a:t> </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 </a:t>
            </a:r>
            <a:r>
              <a:rPr kumimoji="1" lang="en-US" altLang="ja-JP" sz="1200" kern="1200" dirty="0" err="1">
                <a:solidFill>
                  <a:schemeClr val="tx1"/>
                </a:solidFill>
                <a:effectLst/>
                <a:latin typeface="+mn-lt"/>
                <a:ea typeface="+mn-ea"/>
                <a:cs typeface="+mn-cs"/>
              </a:rPr>
              <a:t>Pnlimk</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 l </a:t>
            </a:r>
            <a:r>
              <a:rPr kumimoji="1" lang="ja-JP" altLang="ja-JP" sz="1200" kern="1200">
                <a:solidFill>
                  <a:schemeClr val="tx1"/>
                </a:solidFill>
                <a:effectLst/>
                <a:latin typeface="+mn-lt"/>
                <a:ea typeface="+mn-ea"/>
                <a:cs typeface="+mn-cs"/>
              </a:rPr>
              <a:t>の基準</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において、評価者</a:t>
            </a:r>
            <a:r>
              <a:rPr kumimoji="1" lang="en-US" altLang="ja-JP" sz="1200" kern="1200" dirty="0">
                <a:solidFill>
                  <a:schemeClr val="tx1"/>
                </a:solidFill>
                <a:effectLst/>
                <a:latin typeface="+mn-lt"/>
                <a:ea typeface="+mn-ea"/>
                <a:cs typeface="+mn-cs"/>
              </a:rPr>
              <a:t> m </a:t>
            </a:r>
            <a:r>
              <a:rPr kumimoji="1" lang="ja-JP" altLang="ja-JP" sz="1200" kern="1200">
                <a:solidFill>
                  <a:schemeClr val="tx1"/>
                </a:solidFill>
                <a:effectLst/>
                <a:latin typeface="+mn-lt"/>
                <a:ea typeface="+mn-ea"/>
                <a:cs typeface="+mn-cs"/>
              </a:rPr>
              <a:t>がカテゴリー</a:t>
            </a:r>
            <a:r>
              <a:rPr kumimoji="1" lang="en-US" altLang="ja-JP" sz="1200" kern="1200" dirty="0">
                <a:solidFill>
                  <a:schemeClr val="tx1"/>
                </a:solidFill>
                <a:effectLst/>
                <a:latin typeface="+mn-lt"/>
                <a:ea typeface="+mn-ea"/>
                <a:cs typeface="+mn-cs"/>
              </a:rPr>
              <a:t> k - 1 </a:t>
            </a:r>
            <a:r>
              <a:rPr kumimoji="1" lang="ja-JP" altLang="ja-JP" sz="1200" kern="1200">
                <a:solidFill>
                  <a:schemeClr val="tx1"/>
                </a:solidFill>
                <a:effectLst/>
                <a:latin typeface="+mn-lt"/>
                <a:ea typeface="+mn-ea"/>
                <a:cs typeface="+mn-cs"/>
              </a:rPr>
              <a:t>の人物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を採点する確率</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Bn </a:t>
            </a:r>
            <a:r>
              <a:rPr kumimoji="1" lang="ja-JP" altLang="ja-JP" sz="1200" kern="1200">
                <a:solidFill>
                  <a:schemeClr val="tx1"/>
                </a:solidFill>
                <a:effectLst/>
                <a:latin typeface="+mn-lt"/>
                <a:ea typeface="+mn-ea"/>
                <a:cs typeface="+mn-cs"/>
              </a:rPr>
              <a:t>は、人物</a:t>
            </a:r>
            <a:r>
              <a:rPr kumimoji="1" lang="en-US" altLang="ja-JP" sz="1200" kern="1200" dirty="0">
                <a:solidFill>
                  <a:schemeClr val="tx1"/>
                </a:solidFill>
                <a:effectLst/>
                <a:latin typeface="+mn-lt"/>
                <a:ea typeface="+mn-ea"/>
                <a:cs typeface="+mn-cs"/>
              </a:rPr>
              <a:t> n </a:t>
            </a:r>
            <a:r>
              <a:rPr kumimoji="1" lang="ja-JP" altLang="ja-JP" sz="1200" kern="1200">
                <a:solidFill>
                  <a:schemeClr val="tx1"/>
                </a:solidFill>
                <a:effectLst/>
                <a:latin typeface="+mn-lt"/>
                <a:ea typeface="+mn-ea"/>
                <a:cs typeface="+mn-cs"/>
              </a:rPr>
              <a:t>の能力</a:t>
            </a:r>
          </a:p>
          <a:p>
            <a:r>
              <a:rPr kumimoji="1" lang="en-US" altLang="ja-JP" sz="1200" kern="1200" dirty="0" err="1">
                <a:solidFill>
                  <a:schemeClr val="tx1"/>
                </a:solidFill>
                <a:effectLst/>
                <a:latin typeface="+mn-lt"/>
                <a:ea typeface="+mn-ea"/>
                <a:cs typeface="+mn-cs"/>
              </a:rPr>
              <a:t>Sm</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m</a:t>
            </a:r>
            <a:r>
              <a:rPr kumimoji="1" lang="ja-JP" altLang="ja-JP" sz="1200" kern="1200">
                <a:solidFill>
                  <a:schemeClr val="tx1"/>
                </a:solidFill>
                <a:effectLst/>
                <a:latin typeface="+mn-lt"/>
                <a:ea typeface="+mn-ea"/>
                <a:cs typeface="+mn-cs"/>
              </a:rPr>
              <a:t>の厳しさ</a:t>
            </a:r>
          </a:p>
          <a:p>
            <a:r>
              <a:rPr kumimoji="1" lang="en-US" altLang="ja-JP" sz="1200" kern="1200" dirty="0">
                <a:solidFill>
                  <a:schemeClr val="tx1"/>
                </a:solidFill>
                <a:effectLst/>
                <a:latin typeface="+mn-lt"/>
                <a:ea typeface="+mn-ea"/>
                <a:cs typeface="+mn-cs"/>
              </a:rPr>
              <a:t>Cl</a:t>
            </a:r>
            <a:r>
              <a:rPr kumimoji="1" lang="ja-JP" altLang="ja-JP" sz="1200" kern="1200">
                <a:solidFill>
                  <a:schemeClr val="tx1"/>
                </a:solidFill>
                <a:effectLst/>
                <a:latin typeface="+mn-lt"/>
                <a:ea typeface="+mn-ea"/>
                <a:cs typeface="+mn-cs"/>
              </a:rPr>
              <a:t>は、シナリオ</a:t>
            </a:r>
            <a:r>
              <a:rPr kumimoji="1" lang="en-US" altLang="ja-JP" sz="1200" kern="1200" dirty="0">
                <a:solidFill>
                  <a:schemeClr val="tx1"/>
                </a:solidFill>
                <a:effectLst/>
                <a:latin typeface="+mn-lt"/>
                <a:ea typeface="+mn-ea"/>
                <a:cs typeface="+mn-cs"/>
              </a:rPr>
              <a:t>l</a:t>
            </a:r>
            <a:r>
              <a:rPr kumimoji="1" lang="ja-JP" altLang="ja-JP" sz="1200" kern="1200">
                <a:solidFill>
                  <a:schemeClr val="tx1"/>
                </a:solidFill>
                <a:effectLst/>
                <a:latin typeface="+mn-lt"/>
                <a:ea typeface="+mn-ea"/>
                <a:cs typeface="+mn-cs"/>
              </a:rPr>
              <a:t>の難易度</a:t>
            </a:r>
          </a:p>
          <a:p>
            <a:r>
              <a:rPr kumimoji="1" lang="en-US" altLang="ja-JP" sz="1200" kern="1200" dirty="0">
                <a:solidFill>
                  <a:schemeClr val="tx1"/>
                </a:solidFill>
                <a:effectLst/>
                <a:latin typeface="+mn-lt"/>
                <a:ea typeface="+mn-ea"/>
                <a:cs typeface="+mn-cs"/>
              </a:rPr>
              <a:t>Di</a:t>
            </a:r>
            <a:r>
              <a:rPr kumimoji="1" lang="ja-JP" altLang="ja-JP" sz="1200" kern="1200">
                <a:solidFill>
                  <a:schemeClr val="tx1"/>
                </a:solidFill>
                <a:effectLst/>
                <a:latin typeface="+mn-lt"/>
                <a:ea typeface="+mn-ea"/>
                <a:cs typeface="+mn-cs"/>
              </a:rPr>
              <a:t>は基準</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の難易度</a:t>
            </a:r>
          </a:p>
          <a:p>
            <a:r>
              <a:rPr kumimoji="1" lang="en-US" altLang="ja-JP" sz="1200" kern="1200" dirty="0" err="1">
                <a:solidFill>
                  <a:schemeClr val="tx1"/>
                </a:solidFill>
                <a:effectLst/>
                <a:latin typeface="+mn-lt"/>
                <a:ea typeface="+mn-ea"/>
                <a:cs typeface="+mn-cs"/>
              </a:rPr>
              <a:t>Fk</a:t>
            </a:r>
            <a:r>
              <a:rPr kumimoji="1" lang="ja-JP" altLang="ja-JP" sz="1200" kern="1200">
                <a:solidFill>
                  <a:schemeClr val="tx1"/>
                </a:solidFill>
                <a:effectLst/>
                <a:latin typeface="+mn-lt"/>
                <a:ea typeface="+mn-ea"/>
                <a:cs typeface="+mn-cs"/>
              </a:rPr>
              <a:t>はカテゴリー</a:t>
            </a:r>
            <a:r>
              <a:rPr kumimoji="1" lang="en-US" altLang="ja-JP" sz="1200" kern="1200" dirty="0">
                <a:solidFill>
                  <a:schemeClr val="tx1"/>
                </a:solidFill>
                <a:effectLst/>
                <a:latin typeface="+mn-lt"/>
                <a:ea typeface="+mn-ea"/>
                <a:cs typeface="+mn-cs"/>
              </a:rPr>
              <a:t>(k - 1)</a:t>
            </a:r>
            <a:r>
              <a:rPr kumimoji="1" lang="ja-JP" altLang="ja-JP" sz="1200" kern="1200">
                <a:solidFill>
                  <a:schemeClr val="tx1"/>
                </a:solidFill>
                <a:effectLst/>
                <a:latin typeface="+mn-lt"/>
                <a:ea typeface="+mn-ea"/>
                <a:cs typeface="+mn-cs"/>
              </a:rPr>
              <a:t>からカテゴリー</a:t>
            </a:r>
            <a:r>
              <a:rPr kumimoji="1" lang="en-US" altLang="ja-JP" sz="1200" kern="1200" dirty="0">
                <a:solidFill>
                  <a:schemeClr val="tx1"/>
                </a:solidFill>
                <a:effectLst/>
                <a:latin typeface="+mn-lt"/>
                <a:ea typeface="+mn-ea"/>
                <a:cs typeface="+mn-cs"/>
              </a:rPr>
              <a:t>k</a:t>
            </a:r>
            <a:r>
              <a:rPr kumimoji="1" lang="ja-JP" altLang="ja-JP" sz="1200" kern="1200">
                <a:solidFill>
                  <a:schemeClr val="tx1"/>
                </a:solidFill>
                <a:effectLst/>
                <a:latin typeface="+mn-lt"/>
                <a:ea typeface="+mn-ea"/>
                <a:cs typeface="+mn-cs"/>
              </a:rPr>
              <a:t>へのステップアップの難易度</a:t>
            </a: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過去の実験</a:t>
            </a:r>
            <a:r>
              <a:rPr kumimoji="1" lang="en-US" altLang="ja-JP" sz="1200" kern="1200" dirty="0">
                <a:solidFill>
                  <a:schemeClr val="tx1"/>
                </a:solidFill>
                <a:effectLst/>
                <a:latin typeface="+mn-lt"/>
                <a:ea typeface="+mn-ea"/>
                <a:cs typeface="+mn-cs"/>
              </a:rPr>
              <a:t>] </a:t>
            </a:r>
          </a:p>
          <a:p>
            <a:r>
              <a:rPr kumimoji="1" lang="en-US" altLang="ja-JP" sz="1200" kern="1200" dirty="0" err="1">
                <a:solidFill>
                  <a:schemeClr val="tx1"/>
                </a:solidFill>
                <a:effectLst/>
                <a:latin typeface="+mn-lt"/>
                <a:ea typeface="+mn-ea"/>
                <a:cs typeface="+mn-cs"/>
              </a:rPr>
              <a:t>Myford</a:t>
            </a:r>
            <a:r>
              <a:rPr kumimoji="1" lang="en-US" altLang="ja-JP" sz="1200" kern="1200" dirty="0">
                <a:solidFill>
                  <a:schemeClr val="tx1"/>
                </a:solidFill>
                <a:effectLst/>
                <a:latin typeface="+mn-lt"/>
                <a:ea typeface="+mn-ea"/>
                <a:cs typeface="+mn-cs"/>
              </a:rPr>
              <a:t> and Wolfe (2009)</a:t>
            </a:r>
            <a:r>
              <a:rPr kumimoji="1" lang="ja-JP" altLang="ja-JP" sz="1200" kern="1200">
                <a:solidFill>
                  <a:schemeClr val="tx1"/>
                </a:solidFill>
                <a:effectLst/>
                <a:latin typeface="+mn-lt"/>
                <a:ea typeface="+mn-ea"/>
                <a:cs typeface="+mn-cs"/>
              </a:rPr>
              <a:t>は、負の</a:t>
            </a:r>
            <a:r>
              <a:rPr kumimoji="1" lang="ja-JP" altLang="en-US" sz="1200" kern="1200">
                <a:solidFill>
                  <a:schemeClr val="tx1"/>
                </a:solidFill>
                <a:effectLst/>
                <a:latin typeface="+mn-lt"/>
                <a:ea typeface="+mn-ea"/>
                <a:cs typeface="+mn-cs"/>
              </a:rPr>
              <a:t>残留期待相関</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rres,exp</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で示される中心傾向を示す評価者の割合が少なく、時間の経過とともに増加する傾向があることを明らかにした。</a:t>
            </a:r>
            <a:r>
              <a:rPr lang="ja-JP" altLang="ja-JP">
                <a:effectLst/>
              </a:rPr>
              <a:t> </a:t>
            </a:r>
            <a:endParaRPr lang="en-US" altLang="ja-JP" dirty="0">
              <a:effectLst/>
            </a:endParaRPr>
          </a:p>
          <a:p>
            <a:r>
              <a:rPr kumimoji="1" lang="ja-JP" altLang="ja-JP" sz="1200" kern="1200">
                <a:solidFill>
                  <a:schemeClr val="tx1"/>
                </a:solidFill>
                <a:effectLst/>
                <a:latin typeface="+mn-lt"/>
                <a:ea typeface="+mn-ea"/>
                <a:cs typeface="+mn-cs"/>
              </a:rPr>
              <a:t>少数の評価者は評価スタイルの実質的な変化を示したかもしれないが、ほとんどの評価者は評価カテゴリーの使用においてより一時的な変動を示した。</a:t>
            </a:r>
            <a:r>
              <a:rPr lang="ja-JP" altLang="ja-JP">
                <a:effectLst/>
              </a:rPr>
              <a:t> </a:t>
            </a:r>
            <a:r>
              <a:rPr lang="en-US" altLang="ja-JP" dirty="0">
                <a:effectLst/>
              </a:rPr>
              <a:t>(p30)</a:t>
            </a:r>
          </a:p>
          <a:p>
            <a:r>
              <a:rPr kumimoji="1" lang="en-US" altLang="ja-JP" sz="1200" kern="1200" dirty="0" err="1">
                <a:solidFill>
                  <a:schemeClr val="tx1"/>
                </a:solidFill>
                <a:effectLst/>
                <a:latin typeface="+mn-lt"/>
                <a:ea typeface="+mn-ea"/>
                <a:cs typeface="+mn-cs"/>
              </a:rPr>
              <a:t>Harik</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は、すべての評価基準において、校正の有用性が時間の経過とともに低下するというわずかな傾向を見出した。</a:t>
            </a:r>
            <a:r>
              <a:rPr kumimoji="1" lang="en-US" altLang="ja-JP" sz="1200" kern="1200" dirty="0">
                <a:solidFill>
                  <a:schemeClr val="tx1"/>
                </a:solidFill>
                <a:effectLst/>
                <a:latin typeface="+mn-lt"/>
                <a:ea typeface="+mn-ea"/>
                <a:cs typeface="+mn-cs"/>
              </a:rPr>
              <a:t>3</a:t>
            </a:r>
            <a:r>
              <a:rPr kumimoji="1" lang="ja-JP" altLang="ja-JP" sz="1200" kern="1200">
                <a:solidFill>
                  <a:schemeClr val="tx1"/>
                </a:solidFill>
                <a:effectLst/>
                <a:latin typeface="+mn-lt"/>
                <a:ea typeface="+mn-ea"/>
                <a:cs typeface="+mn-cs"/>
              </a:rPr>
              <a:t>つの評価基準のうち</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つについては、調整は生の評価と比較して、評価者</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症例ベースの誤差分散を減少させる効果を維持していたが、</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a:t>
            </a:r>
            <a:r>
              <a:rPr kumimoji="1" lang="en-US" altLang="ja-JP" sz="1200" kern="1200" dirty="0">
                <a:solidFill>
                  <a:schemeClr val="tx1"/>
                </a:solidFill>
                <a:effectLst/>
                <a:latin typeface="+mn-lt"/>
                <a:ea typeface="+mn-ea"/>
                <a:cs typeface="+mn-cs"/>
              </a:rPr>
              <a:t>5</a:t>
            </a:r>
            <a:r>
              <a:rPr kumimoji="1" lang="ja-JP" altLang="ja-JP" sz="1200" kern="1200">
                <a:solidFill>
                  <a:schemeClr val="tx1"/>
                </a:solidFill>
                <a:effectLst/>
                <a:latin typeface="+mn-lt"/>
                <a:ea typeface="+mn-ea"/>
                <a:cs typeface="+mn-cs"/>
              </a:rPr>
              <a:t>ヶ月目には生の評価と同等になり、もう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つの評価基準は、効果が相殺されたときに評価者よりも症例の方がはるかに安定していることを示した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O'Neill</a:t>
            </a:r>
            <a:r>
              <a:rPr kumimoji="1" lang="ja-JP" altLang="ja-JP" sz="1200" kern="1200">
                <a:solidFill>
                  <a:schemeClr val="tx1"/>
                </a:solidFill>
                <a:effectLst/>
                <a:latin typeface="+mn-lt"/>
                <a:ea typeface="+mn-ea"/>
                <a:cs typeface="+mn-cs"/>
              </a:rPr>
              <a:t>と</a:t>
            </a:r>
            <a:r>
              <a:rPr kumimoji="1" lang="en-US" altLang="ja-JP" sz="1200" kern="1200" dirty="0" err="1">
                <a:solidFill>
                  <a:schemeClr val="tx1"/>
                </a:solidFill>
                <a:effectLst/>
                <a:latin typeface="+mn-lt"/>
                <a:ea typeface="+mn-ea"/>
                <a:cs typeface="+mn-cs"/>
              </a:rPr>
              <a:t>Lunz</a:t>
            </a:r>
            <a:r>
              <a:rPr kumimoji="1" lang="en-US" altLang="ja-JP" sz="1200" kern="1200" dirty="0">
                <a:solidFill>
                  <a:schemeClr val="tx1"/>
                </a:solidFill>
                <a:effectLst/>
                <a:latin typeface="+mn-lt"/>
                <a:ea typeface="+mn-ea"/>
                <a:cs typeface="+mn-cs"/>
              </a:rPr>
              <a:t>(2000)</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年間に行われた</a:t>
            </a:r>
            <a:r>
              <a:rPr kumimoji="1" lang="en-US" altLang="ja-JP" sz="1200" kern="1200" dirty="0">
                <a:solidFill>
                  <a:schemeClr val="tx1"/>
                </a:solidFill>
                <a:effectLst/>
                <a:latin typeface="+mn-lt"/>
                <a:ea typeface="+mn-ea"/>
                <a:cs typeface="+mn-cs"/>
              </a:rPr>
              <a:t>17</a:t>
            </a:r>
            <a:r>
              <a:rPr kumimoji="1" lang="ja-JP" altLang="ja-JP" sz="1200" kern="1200">
                <a:solidFill>
                  <a:schemeClr val="tx1"/>
                </a:solidFill>
                <a:effectLst/>
                <a:latin typeface="+mn-lt"/>
                <a:ea typeface="+mn-ea"/>
                <a:cs typeface="+mn-cs"/>
              </a:rPr>
              <a:t>回の</a:t>
            </a:r>
            <a:r>
              <a:rPr kumimoji="1" lang="en-US" altLang="ja-JP" sz="1200" kern="1200" dirty="0" err="1">
                <a:solidFill>
                  <a:schemeClr val="tx1"/>
                </a:solidFill>
                <a:effectLst/>
                <a:latin typeface="+mn-lt"/>
                <a:ea typeface="+mn-ea"/>
                <a:cs typeface="+mn-cs"/>
              </a:rPr>
              <a:t>Histotechnician</a:t>
            </a:r>
            <a:r>
              <a:rPr kumimoji="1" lang="ja-JP" altLang="ja-JP" sz="1200" kern="1200">
                <a:solidFill>
                  <a:schemeClr val="tx1"/>
                </a:solidFill>
                <a:effectLst/>
                <a:latin typeface="+mn-lt"/>
                <a:ea typeface="+mn-ea"/>
                <a:cs typeface="+mn-cs"/>
              </a:rPr>
              <a:t>認定試験をプールして、重症度を縦断的に図示しました。通常、最初の重症度推定値が最も異なるが、</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人の評価者は時間の経過とともに徐々に重症度が下がっていくように見え、もう</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人の評価者は管理者間で重症度に一貫性がないことがわかった。</a:t>
            </a:r>
            <a:r>
              <a:rPr lang="ja-JP" altLang="ja-JP">
                <a:effectLst/>
              </a:rPr>
              <a:t> </a:t>
            </a:r>
            <a:endParaRPr lang="en-US" altLang="ja-JP" dirty="0">
              <a:effectLst/>
            </a:endParaRPr>
          </a:p>
          <a:p>
            <a:r>
              <a:rPr kumimoji="1" lang="en-US" altLang="ja-JP" sz="1200" kern="1200" dirty="0">
                <a:solidFill>
                  <a:schemeClr val="tx1"/>
                </a:solidFill>
                <a:effectLst/>
                <a:latin typeface="+mn-lt"/>
                <a:ea typeface="+mn-ea"/>
                <a:cs typeface="+mn-cs"/>
              </a:rPr>
              <a:t>McLaughlin</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2009</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Wolfe, </a:t>
            </a:r>
            <a:r>
              <a:rPr kumimoji="1" lang="en-US" altLang="ja-JP" sz="1200" kern="1200" dirty="0" err="1">
                <a:solidFill>
                  <a:schemeClr val="tx1"/>
                </a:solidFill>
                <a:effectLst/>
                <a:latin typeface="+mn-lt"/>
                <a:ea typeface="+mn-ea"/>
                <a:cs typeface="+mn-cs"/>
              </a:rPr>
              <a:t>Moulder</a:t>
            </a:r>
            <a:r>
              <a:rPr kumimoji="1" lang="en-US" altLang="ja-JP" sz="1200" kern="1200" dirty="0">
                <a:solidFill>
                  <a:schemeClr val="tx1"/>
                </a:solidFill>
                <a:effectLst/>
                <a:latin typeface="+mn-lt"/>
                <a:ea typeface="+mn-ea"/>
                <a:cs typeface="+mn-cs"/>
              </a:rPr>
              <a:t>, and </a:t>
            </a:r>
            <a:r>
              <a:rPr kumimoji="1" lang="en-US" altLang="ja-JP" sz="1200" kern="1200" dirty="0" err="1">
                <a:solidFill>
                  <a:schemeClr val="tx1"/>
                </a:solidFill>
                <a:effectLst/>
                <a:latin typeface="+mn-lt"/>
                <a:ea typeface="+mn-ea"/>
                <a:cs typeface="+mn-cs"/>
              </a:rPr>
              <a:t>Myford</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2001</a:t>
            </a:r>
            <a:r>
              <a:rPr kumimoji="1" lang="ja-JP" altLang="ja-JP" sz="1200" kern="1200">
                <a:solidFill>
                  <a:schemeClr val="tx1"/>
                </a:solidFill>
                <a:effectLst/>
                <a:latin typeface="+mn-lt"/>
                <a:ea typeface="+mn-ea"/>
                <a:cs typeface="+mn-cs"/>
              </a:rPr>
              <a:t>）とは異なり、時間経過に伴う適合度の変化ではなく、重症度の変化に基づいて練習効果や疲労効果を測定した。結果は、時間の経過とともに評価者の重症度が低下するという有意なドリフトを示した。</a:t>
            </a:r>
            <a:r>
              <a:rPr lang="ja-JP" altLang="ja-JP">
                <a:effectLst/>
              </a:rPr>
              <a:t> </a:t>
            </a:r>
            <a:endParaRPr lang="en-US" altLang="ja-JP" dirty="0">
              <a:effectLst/>
            </a:endParaRPr>
          </a:p>
          <a:p>
            <a:r>
              <a:rPr kumimoji="1" lang="en-US" altLang="ja-JP" sz="1200" kern="1200" dirty="0" err="1">
                <a:solidFill>
                  <a:schemeClr val="tx1"/>
                </a:solidFill>
                <a:effectLst/>
                <a:latin typeface="+mn-lt"/>
                <a:ea typeface="+mn-ea"/>
                <a:cs typeface="+mn-cs"/>
              </a:rPr>
              <a:t>Yeates</a:t>
            </a:r>
            <a:r>
              <a:rPr kumimoji="1" lang="ja-JP" altLang="ja-JP" sz="1200" kern="1200">
                <a:solidFill>
                  <a:schemeClr val="tx1"/>
                </a:solidFill>
                <a:effectLst/>
                <a:latin typeface="+mn-lt"/>
                <a:ea typeface="+mn-ea"/>
                <a:cs typeface="+mn-cs"/>
              </a:rPr>
              <a:t>ら（</a:t>
            </a:r>
            <a:r>
              <a:rPr kumimoji="1" lang="en-US" altLang="ja-JP" sz="1200" kern="1200" dirty="0">
                <a:solidFill>
                  <a:schemeClr val="tx1"/>
                </a:solidFill>
                <a:effectLst/>
                <a:latin typeface="+mn-lt"/>
                <a:ea typeface="+mn-ea"/>
                <a:cs typeface="+mn-cs"/>
              </a:rPr>
              <a:t>2013</a:t>
            </a:r>
            <a:r>
              <a:rPr kumimoji="1" lang="ja-JP" altLang="ja-JP" sz="1200" kern="1200">
                <a:solidFill>
                  <a:schemeClr val="tx1"/>
                </a:solidFill>
                <a:effectLst/>
                <a:latin typeface="+mn-lt"/>
                <a:ea typeface="+mn-ea"/>
                <a:cs typeface="+mn-cs"/>
              </a:rPr>
              <a:t>）は、順序効果に関する研究として、医師の臨床技能の評価を調査した。昇順でビデオを見た人のほうが、降順で見た人よりも高い評価を与えたことを明らかにした。</a:t>
            </a:r>
            <a:r>
              <a:rPr lang="ja-JP" altLang="ja-JP">
                <a:effectLst/>
              </a:rPr>
              <a:t> </a:t>
            </a:r>
            <a:endParaRPr lang="en-US" altLang="ja-JP" dirty="0">
              <a:effectLst/>
            </a:endParaRPr>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21</a:t>
            </a:fld>
            <a:endParaRPr kumimoji="1" lang="ja-JP" altLang="en-US"/>
          </a:p>
        </p:txBody>
      </p:sp>
    </p:spTree>
    <p:extLst>
      <p:ext uri="{BB962C8B-B14F-4D97-AF65-F5344CB8AC3E}">
        <p14:creationId xmlns:p14="http://schemas.microsoft.com/office/powerpoint/2010/main" val="356714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P50</a:t>
            </a:r>
          </a:p>
          <a:p>
            <a:r>
              <a:rPr kumimoji="1" lang="ja-JP" altLang="ja-JP" sz="1200" kern="1200">
                <a:solidFill>
                  <a:schemeClr val="tx1"/>
                </a:solidFill>
                <a:effectLst/>
                <a:latin typeface="+mn-lt"/>
                <a:ea typeface="+mn-ea"/>
                <a:cs typeface="+mn-cs"/>
              </a:rPr>
              <a:t>それぞれの厳しさの尺度は、レベル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のデータとみなされ、レベル</a:t>
            </a:r>
            <a:r>
              <a:rPr kumimoji="1" lang="en-US" altLang="ja-JP" sz="1200" kern="1200" dirty="0">
                <a:solidFill>
                  <a:schemeClr val="tx1"/>
                </a:solidFill>
                <a:effectLst/>
                <a:latin typeface="+mn-lt"/>
                <a:ea typeface="+mn-ea"/>
                <a:cs typeface="+mn-cs"/>
              </a:rPr>
              <a:t>2</a:t>
            </a:r>
            <a:r>
              <a:rPr kumimoji="1" lang="ja-JP" altLang="ja-JP" sz="1200" kern="1200">
                <a:solidFill>
                  <a:schemeClr val="tx1"/>
                </a:solidFill>
                <a:effectLst/>
                <a:latin typeface="+mn-lt"/>
                <a:ea typeface="+mn-ea"/>
                <a:cs typeface="+mn-cs"/>
              </a:rPr>
              <a:t>の評価者</a:t>
            </a:r>
            <a:r>
              <a:rPr kumimoji="1" lang="ja-JP" altLang="en-US" sz="1200" kern="1200">
                <a:solidFill>
                  <a:schemeClr val="tx1"/>
                </a:solidFill>
                <a:effectLst/>
                <a:latin typeface="+mn-lt"/>
                <a:ea typeface="+mn-ea"/>
                <a:cs typeface="+mn-cs"/>
              </a:rPr>
              <a:t>と</a:t>
            </a:r>
            <a:r>
              <a:rPr kumimoji="1" lang="ja-JP" altLang="ja-JP" sz="1200" kern="1200">
                <a:solidFill>
                  <a:schemeClr val="tx1"/>
                </a:solidFill>
                <a:effectLst/>
                <a:latin typeface="+mn-lt"/>
                <a:ea typeface="+mn-ea"/>
                <a:cs typeface="+mn-cs"/>
              </a:rPr>
              <a:t>入れ子</a:t>
            </a:r>
            <a:r>
              <a:rPr kumimoji="1" lang="ja-JP" altLang="en-US" sz="1200" kern="1200">
                <a:solidFill>
                  <a:schemeClr val="tx1"/>
                </a:solidFill>
                <a:effectLst/>
                <a:latin typeface="+mn-lt"/>
                <a:ea typeface="+mn-ea"/>
                <a:cs typeface="+mn-cs"/>
              </a:rPr>
              <a:t>の関係</a:t>
            </a:r>
            <a:r>
              <a:rPr kumimoji="1" lang="ja-JP" altLang="ja-JP" sz="1200" kern="1200">
                <a:solidFill>
                  <a:schemeClr val="tx1"/>
                </a:solidFill>
                <a:effectLst/>
                <a:latin typeface="+mn-lt"/>
                <a:ea typeface="+mn-ea"/>
                <a:cs typeface="+mn-cs"/>
              </a:rPr>
              <a:t>になっていました。</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個々の結果が得られます。</a:t>
            </a:r>
            <a:r>
              <a:rPr kumimoji="1" lang="en-US" altLang="ja-JP" sz="1200" kern="1200" dirty="0" err="1">
                <a:solidFill>
                  <a:schemeClr val="tx1"/>
                </a:solidFill>
                <a:effectLst/>
                <a:latin typeface="+mn-lt"/>
                <a:ea typeface="+mn-ea"/>
                <a:cs typeface="+mn-cs"/>
              </a:rPr>
              <a:t>Raudenbush</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Bryk</a:t>
            </a:r>
            <a:r>
              <a:rPr kumimoji="1" lang="ja-JP" altLang="ja-JP" sz="1200" kern="1200">
                <a:solidFill>
                  <a:schemeClr val="tx1"/>
                </a:solidFill>
                <a:effectLst/>
                <a:latin typeface="+mn-lt"/>
                <a:ea typeface="+mn-ea"/>
                <a:cs typeface="+mn-cs"/>
              </a:rPr>
              <a:t>は、時点をまたいで観測値を入れ子にすることで、観測値の数が異なったり、人によって観測値の間隔が異なったりすると述べています。</a:t>
            </a:r>
            <a:r>
              <a:rPr lang="ja-JP" altLang="ja-JP">
                <a:effectLst/>
              </a:rPr>
              <a:t> </a:t>
            </a:r>
            <a:endParaRPr lang="en-US" altLang="ja-JP" dirty="0">
              <a:effectLst/>
            </a:endParaRPr>
          </a:p>
          <a:p>
            <a:endParaRPr kumimoji="1" lang="en-US" altLang="ja-JP" dirty="0"/>
          </a:p>
          <a:p>
            <a:r>
              <a:rPr kumimoji="1" lang="ja-JP" altLang="ja-JP" sz="1200" kern="1200">
                <a:solidFill>
                  <a:schemeClr val="tx1"/>
                </a:solidFill>
                <a:effectLst/>
                <a:latin typeface="+mn-lt"/>
                <a:ea typeface="+mn-ea"/>
                <a:cs typeface="+mn-cs"/>
              </a:rPr>
              <a:t>厳しさ</a:t>
            </a:r>
            <a:r>
              <a:rPr kumimoji="1" lang="en-US" altLang="ja-JP" sz="1200" kern="1200" dirty="0">
                <a:solidFill>
                  <a:schemeClr val="tx1"/>
                </a:solidFill>
                <a:effectLst/>
                <a:latin typeface="+mn-lt"/>
                <a:ea typeface="+mn-ea"/>
                <a:cs typeface="+mn-cs"/>
              </a:rPr>
              <a:t>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の厳しさ、</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π0j</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𝑎𝑗𝑖=0</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の初期の厳しさ。</a:t>
            </a:r>
          </a:p>
          <a:p>
            <a:r>
              <a:rPr kumimoji="1" lang="ja-JP" altLang="ja-JP" sz="1200" kern="1200">
                <a:solidFill>
                  <a:schemeClr val="tx1"/>
                </a:solidFill>
                <a:effectLst/>
                <a:latin typeface="+mn-lt"/>
                <a:ea typeface="+mn-ea"/>
                <a:cs typeface="+mn-cs"/>
              </a:rPr>
              <a:t>π</a:t>
            </a:r>
            <a:r>
              <a:rPr kumimoji="1" lang="en-US" altLang="ja-JP" sz="1200" kern="1200" dirty="0">
                <a:solidFill>
                  <a:schemeClr val="tx1"/>
                </a:solidFill>
                <a:effectLst/>
                <a:latin typeface="+mn-lt"/>
                <a:ea typeface="+mn-ea"/>
                <a:cs typeface="+mn-cs"/>
              </a:rPr>
              <a:t>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のシビアリティの傾き（変化）である。</a:t>
            </a:r>
          </a:p>
          <a:p>
            <a:r>
              <a:rPr kumimoji="1" lang="en-US" altLang="ja-JP" sz="1200" kern="1200" dirty="0">
                <a:solidFill>
                  <a:schemeClr val="tx1"/>
                </a:solidFill>
                <a:effectLst/>
                <a:latin typeface="+mn-lt"/>
                <a:ea typeface="+mn-ea"/>
                <a:cs typeface="+mn-cs"/>
              </a:rPr>
              <a:t>𝑎𝑗𝑖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の試験サイクル。</a:t>
            </a:r>
          </a:p>
          <a:p>
            <a:r>
              <a:rPr kumimoji="1" lang="en-US" altLang="ja-JP" sz="1200" kern="1200" dirty="0">
                <a:solidFill>
                  <a:schemeClr val="tx1"/>
                </a:solidFill>
                <a:effectLst/>
                <a:latin typeface="+mn-lt"/>
                <a:ea typeface="+mn-ea"/>
                <a:cs typeface="+mn-cs"/>
              </a:rPr>
              <a:t>𝑒𝑗𝑖</a:t>
            </a:r>
            <a:r>
              <a:rPr kumimoji="1" lang="ja-JP" altLang="ja-JP" sz="1200" kern="1200">
                <a:solidFill>
                  <a:schemeClr val="tx1"/>
                </a:solidFill>
                <a:effectLst/>
                <a:latin typeface="+mn-lt"/>
                <a:ea typeface="+mn-ea"/>
                <a:cs typeface="+mn-cs"/>
              </a:rPr>
              <a:t>は、時刻</a:t>
            </a:r>
            <a:r>
              <a:rPr kumimoji="1" lang="en-US" altLang="ja-JP" sz="1200" kern="1200" dirty="0" err="1">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における評価者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の重症度の説明できない分散である。</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00</a:t>
            </a:r>
            <a:r>
              <a:rPr kumimoji="1" lang="ja-JP" altLang="ja-JP" sz="1200" kern="1200">
                <a:solidFill>
                  <a:schemeClr val="tx1"/>
                </a:solidFill>
                <a:effectLst/>
                <a:latin typeface="+mn-lt"/>
                <a:ea typeface="+mn-ea"/>
                <a:cs typeface="+mn-cs"/>
              </a:rPr>
              <a:t>は評価者の重症度の大平均。</a:t>
            </a:r>
          </a:p>
          <a:p>
            <a:r>
              <a:rPr kumimoji="1" lang="en-US" altLang="ja-JP" sz="1200" kern="1200" dirty="0">
                <a:solidFill>
                  <a:schemeClr val="tx1"/>
                </a:solidFill>
                <a:effectLst/>
                <a:latin typeface="+mn-lt"/>
                <a:ea typeface="+mn-ea"/>
                <a:cs typeface="+mn-cs"/>
              </a:rPr>
              <a:t>𝑟0j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の固有の重症度成分。</a:t>
            </a:r>
          </a:p>
          <a:p>
            <a:r>
              <a:rPr kumimoji="1" lang="ja-JP" altLang="ja-JP" sz="1200" kern="1200">
                <a:solidFill>
                  <a:schemeClr val="tx1"/>
                </a:solidFill>
                <a:effectLst/>
                <a:latin typeface="+mn-lt"/>
                <a:ea typeface="+mn-ea"/>
                <a:cs typeface="+mn-cs"/>
              </a:rPr>
              <a:t>β</a:t>
            </a:r>
            <a:r>
              <a:rPr kumimoji="1" lang="en-US" altLang="ja-JP" sz="1200" kern="1200" dirty="0">
                <a:solidFill>
                  <a:schemeClr val="tx1"/>
                </a:solidFill>
                <a:effectLst/>
                <a:latin typeface="+mn-lt"/>
                <a:ea typeface="+mn-ea"/>
                <a:cs typeface="+mn-cs"/>
              </a:rPr>
              <a:t>10</a:t>
            </a:r>
            <a:r>
              <a:rPr kumimoji="1" lang="ja-JP" altLang="ja-JP" sz="1200" kern="1200">
                <a:solidFill>
                  <a:schemeClr val="tx1"/>
                </a:solidFill>
                <a:effectLst/>
                <a:latin typeface="+mn-lt"/>
                <a:ea typeface="+mn-ea"/>
                <a:cs typeface="+mn-cs"/>
              </a:rPr>
              <a:t>は評価者の重症度に対する試験サイクルの傾き（効果）の大平均、そして</a:t>
            </a:r>
          </a:p>
          <a:p>
            <a:r>
              <a:rPr kumimoji="1" lang="en-US" altLang="ja-JP" sz="1200" kern="1200" dirty="0">
                <a:solidFill>
                  <a:schemeClr val="tx1"/>
                </a:solidFill>
                <a:effectLst/>
                <a:latin typeface="+mn-lt"/>
                <a:ea typeface="+mn-ea"/>
                <a:cs typeface="+mn-cs"/>
              </a:rPr>
              <a:t>𝑟1j</a:t>
            </a:r>
            <a:r>
              <a:rPr kumimoji="1" lang="ja-JP" altLang="ja-JP" sz="1200" kern="1200">
                <a:solidFill>
                  <a:schemeClr val="tx1"/>
                </a:solidFill>
                <a:effectLst/>
                <a:latin typeface="+mn-lt"/>
                <a:ea typeface="+mn-ea"/>
                <a:cs typeface="+mn-cs"/>
              </a:rPr>
              <a:t>は、評価者</a:t>
            </a:r>
            <a:r>
              <a:rPr kumimoji="1" lang="en-US" altLang="ja-JP" sz="1200" kern="1200" dirty="0">
                <a:solidFill>
                  <a:schemeClr val="tx1"/>
                </a:solidFill>
                <a:effectLst/>
                <a:latin typeface="+mn-lt"/>
                <a:ea typeface="+mn-ea"/>
                <a:cs typeface="+mn-cs"/>
              </a:rPr>
              <a:t>j</a:t>
            </a:r>
            <a:r>
              <a:rPr kumimoji="1" lang="ja-JP" altLang="ja-JP" sz="1200" kern="1200">
                <a:solidFill>
                  <a:schemeClr val="tx1"/>
                </a:solidFill>
                <a:effectLst/>
                <a:latin typeface="+mn-lt"/>
                <a:ea typeface="+mn-ea"/>
                <a:cs typeface="+mn-cs"/>
              </a:rPr>
              <a:t>の重症度に対する試験サイクルの固有の傾き（効果）である。</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このモデルでは、レベル</a:t>
            </a:r>
            <a:r>
              <a:rPr kumimoji="1" lang="en-US" altLang="ja-JP" sz="1200" kern="1200" dirty="0">
                <a:solidFill>
                  <a:schemeClr val="tx1"/>
                </a:solidFill>
                <a:effectLst/>
                <a:latin typeface="+mn-lt"/>
                <a:ea typeface="+mn-ea"/>
                <a:cs typeface="+mn-cs"/>
              </a:rPr>
              <a:t>1</a:t>
            </a:r>
            <a:r>
              <a:rPr kumimoji="1" lang="ja-JP" altLang="ja-JP" sz="1200" kern="1200">
                <a:solidFill>
                  <a:schemeClr val="tx1"/>
                </a:solidFill>
                <a:effectLst/>
                <a:latin typeface="+mn-lt"/>
                <a:ea typeface="+mn-ea"/>
                <a:cs typeface="+mn-cs"/>
              </a:rPr>
              <a:t>の誤差は平均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、一定の分散</a:t>
            </a:r>
            <a:r>
              <a:rPr kumimoji="1" lang="en-US" altLang="ja-JP" sz="1200" kern="1200" dirty="0">
                <a:solidFill>
                  <a:schemeClr val="tx1"/>
                </a:solidFill>
                <a:effectLst/>
                <a:latin typeface="+mn-lt"/>
                <a:ea typeface="+mn-ea"/>
                <a:cs typeface="+mn-cs"/>
              </a:rPr>
              <a:t>𝜎2</a:t>
            </a:r>
            <a:r>
              <a:rPr kumimoji="1" lang="ja-JP" altLang="ja-JP" sz="1200" kern="1200">
                <a:solidFill>
                  <a:schemeClr val="tx1"/>
                </a:solidFill>
                <a:effectLst/>
                <a:latin typeface="+mn-lt"/>
                <a:ea typeface="+mn-ea"/>
                <a:cs typeface="+mn-cs"/>
              </a:rPr>
              <a:t>を持つ正規分布であり、ランダム効果である</a:t>
            </a:r>
            <a:r>
              <a:rPr kumimoji="1" lang="en-US" altLang="ja-JP" sz="1200" kern="1200" dirty="0">
                <a:solidFill>
                  <a:schemeClr val="tx1"/>
                </a:solidFill>
                <a:effectLst/>
                <a:latin typeface="+mn-lt"/>
                <a:ea typeface="+mn-ea"/>
                <a:cs typeface="+mn-cs"/>
              </a:rPr>
              <a:t>𝑟0𝑗</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𝑟1𝑗</a:t>
            </a:r>
            <a:r>
              <a:rPr kumimoji="1" lang="ja-JP" altLang="ja-JP" sz="1200" kern="1200">
                <a:solidFill>
                  <a:schemeClr val="tx1"/>
                </a:solidFill>
                <a:effectLst/>
                <a:latin typeface="+mn-lt"/>
                <a:ea typeface="+mn-ea"/>
                <a:cs typeface="+mn-cs"/>
              </a:rPr>
              <a:t>は平均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を持つ二変量分布に従うと仮定しています。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22</a:t>
            </a:fld>
            <a:endParaRPr kumimoji="1" lang="ja-JP" altLang="en-US"/>
          </a:p>
        </p:txBody>
      </p:sp>
    </p:spTree>
    <p:extLst>
      <p:ext uri="{BB962C8B-B14F-4D97-AF65-F5344CB8AC3E}">
        <p14:creationId xmlns:p14="http://schemas.microsoft.com/office/powerpoint/2010/main" val="20504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a:solidFill>
                  <a:schemeClr val="tx1"/>
                </a:solidFill>
                <a:effectLst/>
                <a:latin typeface="+mn-lt"/>
                <a:ea typeface="+mn-ea"/>
                <a:cs typeface="+mn-cs"/>
              </a:rPr>
              <a:t>マハラノビス距離</a:t>
            </a:r>
            <a:r>
              <a:rPr kumimoji="1" lang="ja-JP" altLang="en-US" sz="1200" b="0" i="0" kern="1200">
                <a:solidFill>
                  <a:schemeClr val="tx1"/>
                </a:solidFill>
                <a:effectLst/>
                <a:latin typeface="+mn-lt"/>
                <a:ea typeface="+mn-ea"/>
                <a:cs typeface="+mn-cs"/>
              </a:rPr>
              <a:t>は、標本点と分布の間の尺度です。</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マハラノビス距離の有意性は，臨界値</a:t>
            </a:r>
            <a:r>
              <a:rPr kumimoji="1" lang="en-US" altLang="ja-JP" sz="1200" kern="1200" dirty="0">
                <a:solidFill>
                  <a:schemeClr val="tx1"/>
                </a:solidFill>
                <a:effectLst/>
                <a:latin typeface="+mn-lt"/>
                <a:ea typeface="+mn-ea"/>
                <a:cs typeface="+mn-cs"/>
              </a:rPr>
              <a:t>7.815</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χ2(3)</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α</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0.05</a:t>
            </a:r>
            <a:r>
              <a:rPr kumimoji="1" lang="ja-JP" altLang="ja-JP" sz="1200" kern="1200">
                <a:solidFill>
                  <a:schemeClr val="tx1"/>
                </a:solidFill>
                <a:effectLst/>
                <a:latin typeface="+mn-lt"/>
                <a:ea typeface="+mn-ea"/>
                <a:cs typeface="+mn-cs"/>
              </a:rPr>
              <a:t>）との比較によって判定した．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傾きが有意でなく，マハラノビス距離も有意でない評価者は，重症度評価が安定していると判断し，傾きが有意またはマハラノビス距離が有意である評価者は，重症度評価が不安定であると判断した．</a:t>
            </a:r>
            <a:r>
              <a:rPr lang="ja-JP" altLang="ja-JP">
                <a:effectLst/>
              </a:rPr>
              <a:t> </a:t>
            </a:r>
            <a:endParaRPr lang="en-US" altLang="ja-JP"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大多数の評価者（</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％）は、試験サイクルを超えて安定したシビアリティレベルを維持しており、等化のために試験サイクルをリンクさせるには十分な評価者の可能性を示している。多くの評価者（</a:t>
            </a:r>
            <a:r>
              <a:rPr kumimoji="1" lang="en-US" altLang="ja-JP" sz="1200" kern="1200" dirty="0">
                <a:solidFill>
                  <a:schemeClr val="tx1"/>
                </a:solidFill>
                <a:effectLst/>
                <a:latin typeface="+mn-lt"/>
                <a:ea typeface="+mn-ea"/>
                <a:cs typeface="+mn-cs"/>
              </a:rPr>
              <a:t>46</a:t>
            </a:r>
            <a:r>
              <a:rPr kumimoji="1" lang="ja-JP" altLang="ja-JP" sz="1200" kern="1200">
                <a:solidFill>
                  <a:schemeClr val="tx1"/>
                </a:solidFill>
                <a:effectLst/>
                <a:latin typeface="+mn-lt"/>
                <a:ea typeface="+mn-ea"/>
                <a:cs typeface="+mn-cs"/>
              </a:rPr>
              <a:t>名）は、有意な傾きと有意でないマハラノビス距離を示し、重症度の体系的な変化を示した。</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a:solidFill>
                  <a:schemeClr val="tx1"/>
                </a:solidFill>
                <a:effectLst/>
                <a:latin typeface="+mn-lt"/>
                <a:ea typeface="+mn-ea"/>
                <a:cs typeface="+mn-cs"/>
              </a:rPr>
              <a:t>傾きとマハラノビス距離が有意でないという基準に基づいて、</a:t>
            </a:r>
            <a:r>
              <a:rPr kumimoji="1" lang="en-US" altLang="ja-JP" sz="1200" kern="1200" dirty="0">
                <a:solidFill>
                  <a:schemeClr val="tx1"/>
                </a:solidFill>
                <a:effectLst/>
                <a:latin typeface="+mn-lt"/>
                <a:ea typeface="+mn-ea"/>
                <a:cs typeface="+mn-cs"/>
              </a:rPr>
              <a:t>69</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57.5%</a:t>
            </a:r>
            <a:r>
              <a:rPr kumimoji="1" lang="ja-JP" altLang="ja-JP" sz="1200" kern="1200">
                <a:solidFill>
                  <a:schemeClr val="tx1"/>
                </a:solidFill>
                <a:effectLst/>
                <a:latin typeface="+mn-lt"/>
                <a:ea typeface="+mn-ea"/>
                <a:cs typeface="+mn-cs"/>
              </a:rPr>
              <a:t>）の評価者が安定していると分類され、</a:t>
            </a:r>
            <a:r>
              <a:rPr kumimoji="1" lang="en-US" altLang="ja-JP" sz="1200" kern="1200" dirty="0">
                <a:solidFill>
                  <a:schemeClr val="tx1"/>
                </a:solidFill>
                <a:effectLst/>
                <a:latin typeface="+mn-lt"/>
                <a:ea typeface="+mn-ea"/>
                <a:cs typeface="+mn-cs"/>
              </a:rPr>
              <a:t>51</a:t>
            </a:r>
            <a:r>
              <a:rPr kumimoji="1" lang="ja-JP" altLang="ja-JP" sz="1200" kern="1200">
                <a:solidFill>
                  <a:schemeClr val="tx1"/>
                </a:solidFill>
                <a:effectLst/>
                <a:latin typeface="+mn-lt"/>
                <a:ea typeface="+mn-ea"/>
                <a:cs typeface="+mn-cs"/>
              </a:rPr>
              <a:t>名（</a:t>
            </a:r>
            <a:r>
              <a:rPr kumimoji="1" lang="en-US" altLang="ja-JP" sz="1200" kern="1200" dirty="0">
                <a:solidFill>
                  <a:schemeClr val="tx1"/>
                </a:solidFill>
                <a:effectLst/>
                <a:latin typeface="+mn-lt"/>
                <a:ea typeface="+mn-ea"/>
                <a:cs typeface="+mn-cs"/>
              </a:rPr>
              <a:t>42.5%</a:t>
            </a:r>
            <a:r>
              <a:rPr kumimoji="1" lang="ja-JP" altLang="ja-JP" sz="1200" kern="1200">
                <a:solidFill>
                  <a:schemeClr val="tx1"/>
                </a:solidFill>
                <a:effectLst/>
                <a:latin typeface="+mn-lt"/>
                <a:ea typeface="+mn-ea"/>
                <a:cs typeface="+mn-cs"/>
              </a:rPr>
              <a:t>）の評価者が不安定であると分類されました。有意なマハラノビス距離の数は、予想されるタイプ</a:t>
            </a:r>
            <a:r>
              <a:rPr kumimoji="1" lang="en-US" altLang="ja-JP" sz="1200" kern="1200" dirty="0">
                <a:solidFill>
                  <a:schemeClr val="tx1"/>
                </a:solidFill>
                <a:effectLst/>
                <a:latin typeface="+mn-lt"/>
                <a:ea typeface="+mn-ea"/>
                <a:cs typeface="+mn-cs"/>
              </a:rPr>
              <a:t>I</a:t>
            </a:r>
            <a:r>
              <a:rPr kumimoji="1" lang="ja-JP" altLang="ja-JP" sz="1200" kern="1200">
                <a:solidFill>
                  <a:schemeClr val="tx1"/>
                </a:solidFill>
                <a:effectLst/>
                <a:latin typeface="+mn-lt"/>
                <a:ea typeface="+mn-ea"/>
                <a:cs typeface="+mn-cs"/>
              </a:rPr>
              <a:t>エラー率（評価者の</a:t>
            </a:r>
            <a:r>
              <a:rPr kumimoji="1" lang="en-US" altLang="ja-JP" sz="1200" kern="1200" dirty="0">
                <a:solidFill>
                  <a:schemeClr val="tx1"/>
                </a:solidFill>
                <a:effectLst/>
                <a:latin typeface="+mn-lt"/>
                <a:ea typeface="+mn-ea"/>
                <a:cs typeface="+mn-cs"/>
              </a:rPr>
              <a:t>4</a:t>
            </a:r>
            <a:r>
              <a:rPr kumimoji="1" lang="ja-JP" altLang="ja-JP" sz="1200" kern="1200">
                <a:solidFill>
                  <a:schemeClr val="tx1"/>
                </a:solidFill>
                <a:effectLst/>
                <a:latin typeface="+mn-lt"/>
                <a:ea typeface="+mn-ea"/>
                <a:cs typeface="+mn-cs"/>
              </a:rPr>
              <a:t>％）と一致していますが、安定性を示した評価者の数（</a:t>
            </a:r>
            <a:r>
              <a:rPr kumimoji="1" lang="en-US" altLang="ja-JP" sz="1200" kern="1200" dirty="0">
                <a:solidFill>
                  <a:schemeClr val="tx1"/>
                </a:solidFill>
                <a:effectLst/>
                <a:latin typeface="+mn-lt"/>
                <a:ea typeface="+mn-ea"/>
                <a:cs typeface="+mn-cs"/>
              </a:rPr>
              <a:t>58</a:t>
            </a:r>
            <a:r>
              <a:rPr kumimoji="1" lang="ja-JP" altLang="ja-JP" sz="1200" kern="1200">
                <a:solidFill>
                  <a:schemeClr val="tx1"/>
                </a:solidFill>
                <a:effectLst/>
                <a:latin typeface="+mn-lt"/>
                <a:ea typeface="+mn-ea"/>
                <a:cs typeface="+mn-cs"/>
              </a:rPr>
              <a:t>％）と有意な変化を示した評価者の数（</a:t>
            </a:r>
            <a:r>
              <a:rPr kumimoji="1" lang="en-US" altLang="ja-JP" sz="1200" kern="1200" dirty="0">
                <a:solidFill>
                  <a:schemeClr val="tx1"/>
                </a:solidFill>
                <a:effectLst/>
                <a:latin typeface="+mn-lt"/>
                <a:ea typeface="+mn-ea"/>
                <a:cs typeface="+mn-cs"/>
              </a:rPr>
              <a:t>38</a:t>
            </a:r>
            <a:r>
              <a:rPr kumimoji="1" lang="ja-JP" altLang="ja-JP" sz="1200" kern="1200">
                <a:solidFill>
                  <a:schemeClr val="tx1"/>
                </a:solidFill>
                <a:effectLst/>
                <a:latin typeface="+mn-lt"/>
                <a:ea typeface="+mn-ea"/>
                <a:cs typeface="+mn-cs"/>
              </a:rPr>
              <a:t>％）は、偶然に予想される数を上回っています。</a:t>
            </a:r>
            <a:r>
              <a:rPr lang="ja-JP" altLang="ja-JP">
                <a:effectLst/>
              </a:rPr>
              <a:t>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ICC</a:t>
            </a:r>
            <a:r>
              <a:rPr kumimoji="1" lang="ja-JP" altLang="ja-JP" sz="1200" kern="1200">
                <a:solidFill>
                  <a:schemeClr val="tx1"/>
                </a:solidFill>
                <a:effectLst/>
                <a:latin typeface="+mn-lt"/>
                <a:ea typeface="+mn-ea"/>
                <a:cs typeface="+mn-cs"/>
              </a:rPr>
              <a:t>が中程度の高さであることは，モデルが時間の経過とともに評価者の厳しい行動をより多くの割合で記述していることを示しており，安定または不安定の指定が評価者の行動のよく適合したモデルに基づいていることを示唆している．</a:t>
            </a:r>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23</a:t>
            </a:fld>
            <a:endParaRPr kumimoji="1" lang="ja-JP" altLang="en-US"/>
          </a:p>
        </p:txBody>
      </p:sp>
    </p:spTree>
    <p:extLst>
      <p:ext uri="{BB962C8B-B14F-4D97-AF65-F5344CB8AC3E}">
        <p14:creationId xmlns:p14="http://schemas.microsoft.com/office/powerpoint/2010/main" val="21093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本研究では、比較的多くの評価者が有意な傾斜を示したため、数サイクル前に記録されたかもしれないベンチマーク値ではなく、評価者を直近のパフォーマンスに固定することが最善であるかもしれません。これは、安定した評価者には影響しませんが、評価者の傾きが大きくなったり小さくなったりした場合には、結果が改善される可能性があります。この戦略を運用するにはさらなる研究が必要であり、各試験プログラムは厳しさの安定性に関する縦断的な分析を行うべきである。</a:t>
            </a:r>
            <a:r>
              <a:rPr lang="ja-JP" altLang="ja-JP">
                <a:effectLst/>
              </a:rPr>
              <a:t> </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将来の研究では、シナリオおよび基準の難易度</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または他の試験の要素</a:t>
            </a:r>
            <a:r>
              <a:rPr kumimoji="1" lang="en-US" altLang="ja-JP" sz="1200" kern="1200" dirty="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が時間の経過とともにどのように変化するか、またこれらの追加の要素が評価者の厳しさ、適合性、および尺度カテゴリの使用とどのように相互作用するかを調べることができます。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時間経過に伴う評価者の行動は評価されましたが、この評価内または他の評価における経験の特定の効果は、評価パターンに影響を与えた可能性がありますが、分析には含まれていません。今後の研究としては、評価者がある評価を初めて経験したときの評価者の厳しさや適合性をモデル化することや、評価者の過去の評価活動に関する調査やインタビューを行うことが必要です。</a:t>
            </a:r>
            <a:r>
              <a:rPr lang="ja-JP" altLang="ja-JP">
                <a:effectLst/>
              </a:rPr>
              <a:t> </a:t>
            </a:r>
            <a:endParaRPr lang="en-US" altLang="ja-JP" dirty="0">
              <a:effectLst/>
            </a:endParaRPr>
          </a:p>
          <a:p>
            <a:endParaRPr lang="en-US" altLang="ja-JP" dirty="0">
              <a:effectLst/>
            </a:endParaRPr>
          </a:p>
          <a:p>
            <a:r>
              <a:rPr kumimoji="1" lang="ja-JP" altLang="ja-JP" sz="1200" kern="1200">
                <a:solidFill>
                  <a:schemeClr val="tx1"/>
                </a:solidFill>
                <a:effectLst/>
                <a:latin typeface="+mn-lt"/>
                <a:ea typeface="+mn-ea"/>
                <a:cs typeface="+mn-cs"/>
              </a:rPr>
              <a:t>能力を示すものに関する評価者の考えは、時間の経過とともに変化する可能性があるため、定量的な測定と定性的な測定を組み合わせることが最善の方法であると考えられます。</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24</a:t>
            </a:fld>
            <a:endParaRPr kumimoji="1" lang="ja-JP" altLang="en-US"/>
          </a:p>
        </p:txBody>
      </p:sp>
    </p:spTree>
    <p:extLst>
      <p:ext uri="{BB962C8B-B14F-4D97-AF65-F5344CB8AC3E}">
        <p14:creationId xmlns:p14="http://schemas.microsoft.com/office/powerpoint/2010/main" val="3717303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・一貫性について</a:t>
            </a:r>
            <a:endParaRPr kumimoji="1" lang="en-US" altLang="ja-JP" dirty="0"/>
          </a:p>
          <a:p>
            <a:r>
              <a:rPr kumimoji="1" lang="ja-JP" altLang="en-US"/>
              <a:t>・時間依存で変化していく　独立でなく</a:t>
            </a:r>
            <a:endParaRPr kumimoji="1" lang="en-US" altLang="ja-JP" dirty="0"/>
          </a:p>
          <a:p>
            <a:r>
              <a:rPr kumimoji="1" lang="ja-JP" altLang="en-US"/>
              <a:t>アルファ</a:t>
            </a:r>
            <a:r>
              <a:rPr kumimoji="1" lang="en-US" altLang="ja-JP" dirty="0"/>
              <a:t>JI</a:t>
            </a:r>
            <a:r>
              <a:rPr kumimoji="1" lang="ja-JP" altLang="en-US"/>
              <a:t>に分布をマルコフ連鎖</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25</a:t>
            </a:fld>
            <a:endParaRPr kumimoji="1" lang="ja-JP" altLang="en-US"/>
          </a:p>
        </p:txBody>
      </p:sp>
    </p:spTree>
    <p:extLst>
      <p:ext uri="{BB962C8B-B14F-4D97-AF65-F5344CB8AC3E}">
        <p14:creationId xmlns:p14="http://schemas.microsoft.com/office/powerpoint/2010/main" val="1936278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B865546-8D91-9649-ACFF-AAF2E4AAB2AC}" type="slidenum">
              <a:rPr kumimoji="1" lang="ja-JP" altLang="en-US" smtClean="0"/>
              <a:t>62</a:t>
            </a:fld>
            <a:endParaRPr kumimoji="1" lang="ja-JP" altLang="en-US"/>
          </a:p>
        </p:txBody>
      </p:sp>
    </p:spTree>
    <p:extLst>
      <p:ext uri="{BB962C8B-B14F-4D97-AF65-F5344CB8AC3E}">
        <p14:creationId xmlns:p14="http://schemas.microsoft.com/office/powerpoint/2010/main" val="165433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93</a:t>
            </a:fld>
            <a:endParaRPr kumimoji="1" lang="ja-JP" altLang="en-US"/>
          </a:p>
        </p:txBody>
      </p:sp>
    </p:spTree>
    <p:extLst>
      <p:ext uri="{BB962C8B-B14F-4D97-AF65-F5344CB8AC3E}">
        <p14:creationId xmlns:p14="http://schemas.microsoft.com/office/powerpoint/2010/main" val="102572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McNaughton</a:t>
            </a:r>
            <a:r>
              <a:rPr kumimoji="1" lang="ja-JP" altLang="en-US"/>
              <a:t>の方では，年齢についての記述はないはず</a:t>
            </a:r>
            <a:endParaRPr kumimoji="1" lang="en-US" altLang="ja-JP" dirty="0"/>
          </a:p>
          <a:p>
            <a:r>
              <a:rPr kumimoji="1" lang="ja-JP" altLang="en-US"/>
              <a:t>同じ式だけど，違う意味で使用している？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97</a:t>
            </a:fld>
            <a:endParaRPr kumimoji="1" lang="ja-JP" altLang="en-US"/>
          </a:p>
        </p:txBody>
      </p:sp>
    </p:spTree>
    <p:extLst>
      <p:ext uri="{BB962C8B-B14F-4D97-AF65-F5344CB8AC3E}">
        <p14:creationId xmlns:p14="http://schemas.microsoft.com/office/powerpoint/2010/main" val="1433003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平均</a:t>
            </a:r>
            <a:r>
              <a:rPr kumimoji="1" lang="en-US" altLang="ja-JP" sz="1200" kern="1200" dirty="0">
                <a:solidFill>
                  <a:schemeClr val="tx1"/>
                </a:solidFill>
                <a:effectLst/>
                <a:latin typeface="+mn-lt"/>
                <a:ea typeface="+mn-ea"/>
                <a:cs typeface="+mn-cs"/>
              </a:rPr>
              <a:t>0</a:t>
            </a:r>
            <a:r>
              <a:rPr kumimoji="1" lang="ja-JP" altLang="ja-JP" sz="1200" kern="1200">
                <a:solidFill>
                  <a:schemeClr val="tx1"/>
                </a:solidFill>
                <a:effectLst/>
                <a:latin typeface="+mn-lt"/>
                <a:ea typeface="+mn-ea"/>
                <a:cs typeface="+mn-cs"/>
              </a:rPr>
              <a:t>、分散</a:t>
            </a:r>
            <a:r>
              <a:rPr kumimoji="1" lang="en-US" altLang="ja-JP" sz="1200" kern="1200" dirty="0">
                <a:solidFill>
                  <a:schemeClr val="tx1"/>
                </a:solidFill>
                <a:effectLst/>
                <a:latin typeface="+mn-lt"/>
                <a:ea typeface="+mn-ea"/>
                <a:cs typeface="+mn-cs"/>
              </a:rPr>
              <a:t>τ00</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τ11</a:t>
            </a:r>
            <a:r>
              <a:rPr kumimoji="1" lang="ja-JP" altLang="ja-JP" sz="1200" kern="1200">
                <a:solidFill>
                  <a:schemeClr val="tx1"/>
                </a:solidFill>
                <a:effectLst/>
                <a:latin typeface="+mn-lt"/>
                <a:ea typeface="+mn-ea"/>
                <a:cs typeface="+mn-cs"/>
              </a:rPr>
              <a:t>、共分散</a:t>
            </a:r>
            <a:r>
              <a:rPr kumimoji="1" lang="en-US" altLang="ja-JP" sz="1200" kern="1200" dirty="0">
                <a:solidFill>
                  <a:schemeClr val="tx1"/>
                </a:solidFill>
                <a:effectLst/>
                <a:latin typeface="+mn-lt"/>
                <a:ea typeface="+mn-ea"/>
                <a:cs typeface="+mn-cs"/>
              </a:rPr>
              <a:t>τ01</a:t>
            </a:r>
            <a:r>
              <a:rPr kumimoji="1" lang="ja-JP" altLang="ja-JP" sz="1200" kern="1200">
                <a:solidFill>
                  <a:schemeClr val="tx1"/>
                </a:solidFill>
                <a:effectLst/>
                <a:latin typeface="+mn-lt"/>
                <a:ea typeface="+mn-ea"/>
                <a:cs typeface="+mn-cs"/>
              </a:rPr>
              <a:t>を持つ二変量分布</a:t>
            </a:r>
            <a:r>
              <a:rPr lang="ja-JP" altLang="ja-JP">
                <a:effectLst/>
              </a:rPr>
              <a:t> </a:t>
            </a:r>
            <a:endParaRPr kumimoji="1" lang="en-US" altLang="ja-JP" dirty="0"/>
          </a:p>
          <a:p>
            <a:r>
              <a:rPr kumimoji="1" lang="en-US" altLang="ja-JP" dirty="0"/>
              <a:t>00:</a:t>
            </a:r>
            <a:r>
              <a:rPr kumimoji="1" lang="ja-JP" altLang="en-US"/>
              <a:t>学校平均の母集団分散</a:t>
            </a:r>
          </a:p>
          <a:p>
            <a:r>
              <a:rPr kumimoji="1" lang="en-US" altLang="ja-JP" dirty="0"/>
              <a:t>11:</a:t>
            </a:r>
            <a:r>
              <a:rPr kumimoji="1" lang="ja-JP" altLang="en-US"/>
              <a:t>傾きの母集団分散</a:t>
            </a:r>
          </a:p>
          <a:p>
            <a:r>
              <a:rPr kumimoji="1" lang="en-US" altLang="ja-JP" dirty="0"/>
              <a:t>01:</a:t>
            </a:r>
            <a:r>
              <a:rPr kumimoji="1" lang="ja-JP" altLang="en-US"/>
              <a:t>傾きと切片の母集団共分散</a:t>
            </a:r>
            <a:endParaRPr kumimoji="1" lang="en-US" altLang="ja-JP" dirty="0"/>
          </a:p>
          <a:p>
            <a:r>
              <a:rPr kumimoji="1" lang="en-US" altLang="ja-JP" dirty="0"/>
              <a:t>10:</a:t>
            </a:r>
            <a:r>
              <a:rPr kumimoji="1" lang="ja-JP" altLang="en-US"/>
              <a:t>この定義だけ記述が見つからなかった</a:t>
            </a:r>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99</a:t>
            </a:fld>
            <a:endParaRPr kumimoji="1" lang="ja-JP" altLang="en-US"/>
          </a:p>
        </p:txBody>
      </p:sp>
    </p:spTree>
    <p:extLst>
      <p:ext uri="{BB962C8B-B14F-4D97-AF65-F5344CB8AC3E}">
        <p14:creationId xmlns:p14="http://schemas.microsoft.com/office/powerpoint/2010/main" val="318072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a14:m>
                <a:r>
                  <a:rPr lang="ja-JP" altLang="en-US"/>
                  <a:t>は項目</a:t>
                </a:r>
                <a:r>
                  <a:rPr lang="en-US" altLang="ja-JP" dirty="0" err="1"/>
                  <a:t>i</a:t>
                </a:r>
                <a:r>
                  <a:rPr lang="ja-JP" altLang="en-US"/>
                  <a:t>の平均難易度、</a:t>
                </a:r>
                <a14:m>
                  <m:oMath xmlns:m="http://schemas.openxmlformats.org/officeDocument/2006/math">
                    <m:sSub>
                      <m:sSubPr>
                        <m:ctrlPr>
                          <a:rPr lang="en-US" altLang="ja-JP" sz="1200" b="0" i="1" smtClean="0">
                            <a:highlight>
                              <a:srgbClr val="FFFF00"/>
                            </a:highlight>
                            <a:latin typeface="Cambria Math" panose="02040503050406030204" pitchFamily="18" charset="0"/>
                            <a:ea typeface="Cambria Math" panose="02040503050406030204" pitchFamily="18" charset="0"/>
                          </a:rPr>
                        </m:ctrlPr>
                      </m:sSubPr>
                      <m:e>
                        <m:r>
                          <a:rPr lang="en-US" altLang="ja-JP" sz="1200" b="0" i="1" smtClean="0">
                            <a:highlight>
                              <a:srgbClr val="FFFF00"/>
                            </a:highlight>
                            <a:latin typeface="Cambria Math" panose="02040503050406030204" pitchFamily="18" charset="0"/>
                            <a:ea typeface="Cambria Math" panose="02040503050406030204" pitchFamily="18" charset="0"/>
                          </a:rPr>
                          <m:t>𝜏</m:t>
                        </m:r>
                      </m:e>
                      <m:sub>
                        <m:r>
                          <a:rPr lang="en-US" altLang="ja-JP" sz="1200" b="0" i="1" smtClean="0">
                            <a:highlight>
                              <a:srgbClr val="FFFF00"/>
                            </a:highlight>
                            <a:latin typeface="Cambria Math" panose="02040503050406030204" pitchFamily="18" charset="0"/>
                            <a:ea typeface="Cambria Math" panose="02040503050406030204" pitchFamily="18" charset="0"/>
                          </a:rPr>
                          <m:t>𝑖𝑗</m:t>
                        </m:r>
                      </m:sub>
                    </m:sSub>
                    <m:r>
                      <a:rPr lang="ja-JP" altLang="en-US" sz="1200" b="0" i="1" smtClean="0">
                        <a:highlight>
                          <a:srgbClr val="FFFF00"/>
                        </a:highlight>
                        <a:latin typeface="Cambria Math" panose="02040503050406030204" pitchFamily="18" charset="0"/>
                        <a:ea typeface="Cambria Math" panose="02040503050406030204" pitchFamily="18" charset="0"/>
                      </a:rPr>
                      <m:t>は</m:t>
                    </m:r>
                    <m:r>
                      <a:rPr lang="ja-JP" altLang="en-US" sz="1200" b="0" i="1" smtClean="0">
                        <a:highlight>
                          <a:srgbClr val="FFFF00"/>
                        </a:highlight>
                        <a:latin typeface="Cambria Math" panose="02040503050406030204" pitchFamily="18" charset="0"/>
                        <a:ea typeface="Cambria Math" panose="02040503050406030204" pitchFamily="18" charset="0"/>
                      </a:rPr>
                      <m:t>項目</m:t>
                    </m:r>
                    <m:r>
                      <a:rPr lang="en-US" altLang="ja-JP" sz="1200" b="0" i="1" smtClean="0">
                        <a:highlight>
                          <a:srgbClr val="FFFF00"/>
                        </a:highlight>
                        <a:latin typeface="Cambria Math" panose="02040503050406030204" pitchFamily="18" charset="0"/>
                        <a:ea typeface="Cambria Math" panose="02040503050406030204" pitchFamily="18" charset="0"/>
                      </a:rPr>
                      <m:t>𝑖</m:t>
                    </m:r>
                    <m:r>
                      <a:rPr lang="ja-JP" altLang="en-US" sz="1200" b="0" i="1" smtClean="0">
                        <a:highlight>
                          <a:srgbClr val="FFFF00"/>
                        </a:highlight>
                        <a:latin typeface="Cambria Math" panose="02040503050406030204" pitchFamily="18" charset="0"/>
                        <a:ea typeface="Cambria Math" panose="02040503050406030204" pitchFamily="18" charset="0"/>
                      </a:rPr>
                      <m:t>の</m:t>
                    </m:r>
                    <m:r>
                      <a:rPr lang="en-US" altLang="ja-JP" sz="1200" b="0" i="1" smtClean="0">
                        <a:highlight>
                          <a:srgbClr val="FFFF00"/>
                        </a:highlight>
                        <a:latin typeface="Cambria Math" panose="02040503050406030204" pitchFamily="18" charset="0"/>
                        <a:ea typeface="Cambria Math" panose="02040503050406030204" pitchFamily="18" charset="0"/>
                      </a:rPr>
                      <m:t>𝑗</m:t>
                    </m:r>
                    <m:r>
                      <a:rPr lang="ja-JP" altLang="en-US" sz="1200" b="0" i="1" smtClean="0">
                        <a:highlight>
                          <a:srgbClr val="FFFF00"/>
                        </a:highlight>
                        <a:latin typeface="Cambria Math" panose="02040503050406030204" pitchFamily="18" charset="0"/>
                        <a:ea typeface="Cambria Math" panose="02040503050406030204" pitchFamily="18" charset="0"/>
                      </a:rPr>
                      <m:t>番目</m:t>
                    </m:r>
                    <m:r>
                      <a:rPr lang="ja-JP" altLang="en-US" sz="1200" b="0" i="1" smtClean="0">
                        <a:highlight>
                          <a:srgbClr val="FFFF00"/>
                        </a:highlight>
                        <a:latin typeface="Cambria Math" panose="02040503050406030204" pitchFamily="18" charset="0"/>
                        <a:ea typeface="Cambria Math" panose="02040503050406030204" pitchFamily="18" charset="0"/>
                      </a:rPr>
                      <m:t>の</m:t>
                    </m:r>
                  </m:oMath>
                </a14:m>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Choice>
        <mc:Fallback xmlns="">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a:t>
                </a:r>
                <a:r>
                  <a:rPr kumimoji="1" lang="en" altLang="ja-JP" sz="1200" i="1"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の項目</a:t>
                </a:r>
                <a:r>
                  <a:rPr kumimoji="1" lang="en" altLang="ja-JP" sz="1200" i="1" kern="1200" dirty="0">
                    <a:solidFill>
                      <a:schemeClr val="tx1"/>
                    </a:solidFill>
                    <a:effectLst/>
                    <a:latin typeface="+mn-lt"/>
                    <a:ea typeface="+mn-ea"/>
                    <a:cs typeface="+mn-cs"/>
                  </a:rPr>
                  <a:t>I </a:t>
                </a:r>
                <a:r>
                  <a:rPr kumimoji="1" lang="ja-JP" altLang="en-US" sz="1200" kern="1200">
                    <a:solidFill>
                      <a:schemeClr val="tx1"/>
                    </a:solidFill>
                    <a:effectLst/>
                    <a:latin typeface="+mn-lt"/>
                    <a:ea typeface="+mn-ea"/>
                    <a:cs typeface="+mn-cs"/>
                  </a:rPr>
                  <a:t>で</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 </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を獲得する確率であり、</a:t>
                </a:r>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は人物</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の潜在的な特 性であり、多くの場合、正規分布に従うと仮定さ れる。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a:latin typeface="Cambria Math" panose="02040503050406030204" pitchFamily="18" charset="0"/>
                    <a:ea typeface="Cambria Math" panose="02040503050406030204" pitchFamily="18" charset="0"/>
                  </a:rPr>
                  <a:t>𝛿_𝑖</a:t>
                </a:r>
                <a:r>
                  <a:rPr lang="ja-JP" altLang="en-US"/>
                  <a:t>は項目</a:t>
                </a:r>
                <a:r>
                  <a:rPr lang="en-US" altLang="ja-JP" dirty="0" err="1"/>
                  <a:t>i</a:t>
                </a:r>
                <a:r>
                  <a:rPr lang="ja-JP" altLang="en-US"/>
                  <a:t>の平均難易度、</a:t>
                </a:r>
                <a:r>
                  <a:rPr lang="en-US" altLang="ja-JP" sz="1200" b="0" i="0">
                    <a:highlight>
                      <a:srgbClr val="FFFF00"/>
                    </a:highlight>
                    <a:latin typeface="Cambria Math" panose="02040503050406030204" pitchFamily="18" charset="0"/>
                    <a:ea typeface="Cambria Math" panose="02040503050406030204" pitchFamily="18" charset="0"/>
                  </a:rPr>
                  <a:t>𝜏_𝑖𝑗</a:t>
                </a:r>
                <a:r>
                  <a:rPr lang="ja-JP" altLang="en-US" sz="1200" b="0" i="0">
                    <a:highlight>
                      <a:srgbClr val="FFFF00"/>
                    </a:highlight>
                    <a:latin typeface="Cambria Math" panose="02040503050406030204" pitchFamily="18" charset="0"/>
                    <a:ea typeface="Cambria Math" panose="02040503050406030204" pitchFamily="18" charset="0"/>
                  </a:rPr>
                  <a:t> は項目</a:t>
                </a:r>
                <a:r>
                  <a:rPr lang="en-US" altLang="ja-JP" sz="1200" b="0" i="0">
                    <a:highlight>
                      <a:srgbClr val="FFFF00"/>
                    </a:highlight>
                    <a:latin typeface="Cambria Math" panose="02040503050406030204" pitchFamily="18" charset="0"/>
                    <a:ea typeface="Cambria Math" panose="02040503050406030204" pitchFamily="18" charset="0"/>
                  </a:rPr>
                  <a:t>𝑖</a:t>
                </a:r>
                <a:r>
                  <a:rPr lang="ja-JP" altLang="en-US" sz="1200" b="0" i="0">
                    <a:highlight>
                      <a:srgbClr val="FFFF00"/>
                    </a:highlight>
                    <a:latin typeface="Cambria Math" panose="02040503050406030204" pitchFamily="18" charset="0"/>
                    <a:ea typeface="Cambria Math" panose="02040503050406030204" pitchFamily="18" charset="0"/>
                  </a:rPr>
                  <a:t>の</a:t>
                </a:r>
                <a:r>
                  <a:rPr lang="en-US" altLang="ja-JP" sz="1200" b="0" i="0">
                    <a:highlight>
                      <a:srgbClr val="FFFF00"/>
                    </a:highlight>
                    <a:latin typeface="Cambria Math" panose="02040503050406030204" pitchFamily="18" charset="0"/>
                    <a:ea typeface="Cambria Math" panose="02040503050406030204" pitchFamily="18" charset="0"/>
                  </a:rPr>
                  <a:t>𝑗</a:t>
                </a:r>
                <a:r>
                  <a:rPr lang="ja-JP" altLang="en-US" sz="1200" b="0" i="0">
                    <a:highlight>
                      <a:srgbClr val="FFFF00"/>
                    </a:highlight>
                    <a:latin typeface="Cambria Math" panose="02040503050406030204" pitchFamily="18" charset="0"/>
                    <a:ea typeface="Cambria Math" panose="02040503050406030204" pitchFamily="18" charset="0"/>
                  </a:rPr>
                  <a:t>番目の</a:t>
                </a:r>
                <a:r>
                  <a:rPr kumimoji="1" lang="ja-JP" altLang="en-US" sz="1200">
                    <a:highlight>
                      <a:srgbClr val="FFFF00"/>
                    </a:highlight>
                  </a:rPr>
                  <a:t>閾値難易度</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highlight>
                      <a:srgbClr val="FFFF00"/>
                    </a:highlight>
                  </a:rPr>
                  <a:t>閾値＝ギリギリの値って意味</a:t>
                </a:r>
                <a:endParaRPr kumimoji="1" lang="en-US" altLang="ja-JP" sz="120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p>
              <a:p>
                <a:endParaRPr kumimoji="1" lang="ja-JP" altLang="en-US"/>
              </a:p>
            </p:txBody>
          </p:sp>
        </mc:Fallback>
      </mc:AlternateContent>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6</a:t>
            </a:fld>
            <a:endParaRPr kumimoji="1" lang="ja-JP" altLang="en-US"/>
          </a:p>
        </p:txBody>
      </p:sp>
    </p:spTree>
    <p:extLst>
      <p:ext uri="{BB962C8B-B14F-4D97-AF65-F5344CB8AC3E}">
        <p14:creationId xmlns:p14="http://schemas.microsoft.com/office/powerpoint/2010/main" val="19947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100</a:t>
            </a:fld>
            <a:endParaRPr kumimoji="1" lang="ja-JP" altLang="en-US"/>
          </a:p>
        </p:txBody>
      </p:sp>
    </p:spTree>
    <p:extLst>
      <p:ext uri="{BB962C8B-B14F-4D97-AF65-F5344CB8AC3E}">
        <p14:creationId xmlns:p14="http://schemas.microsoft.com/office/powerpoint/2010/main" val="214026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ここで、</a:t>
            </a:r>
            <a:r>
              <a:rPr kumimoji="1" lang="en" altLang="ja-JP" sz="1200" i="1" kern="1200" dirty="0" err="1">
                <a:solidFill>
                  <a:schemeClr val="tx1"/>
                </a:solidFill>
                <a:effectLst/>
                <a:latin typeface="+mn-lt"/>
                <a:ea typeface="+mn-ea"/>
                <a:cs typeface="+mn-cs"/>
              </a:rPr>
              <a:t>Pnijk</a:t>
            </a:r>
            <a:r>
              <a:rPr kumimoji="1" lang="ja-JP" altLang="en-US" sz="1200" kern="1200">
                <a:solidFill>
                  <a:schemeClr val="tx1"/>
                </a:solidFill>
                <a:effectLst/>
                <a:latin typeface="+mn-lt"/>
                <a:ea typeface="+mn-ea"/>
                <a:cs typeface="+mn-cs"/>
              </a:rPr>
              <a:t>と</a:t>
            </a:r>
            <a:r>
              <a:rPr kumimoji="1" lang="en" altLang="ja-JP" sz="1200" i="1" kern="1200" dirty="0" err="1">
                <a:solidFill>
                  <a:schemeClr val="tx1"/>
                </a:solidFill>
                <a:effectLst/>
                <a:latin typeface="+mn-lt"/>
                <a:ea typeface="+mn-ea"/>
                <a:cs typeface="+mn-cs"/>
              </a:rPr>
              <a:t>Pni</a:t>
            </a:r>
            <a:r>
              <a:rPr kumimoji="1" lang="en"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j</a:t>
            </a:r>
            <a:r>
              <a:rPr kumimoji="1" lang="en" altLang="ja-JP" sz="1200" kern="1200" dirty="0">
                <a:solidFill>
                  <a:schemeClr val="tx1"/>
                </a:solidFill>
                <a:effectLst/>
                <a:latin typeface="+mn-lt"/>
                <a:ea typeface="+mn-ea"/>
                <a:cs typeface="+mn-cs"/>
              </a:rPr>
              <a:t>- 1)</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は、人</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被評価者</a:t>
            </a:r>
            <a:r>
              <a:rPr kumimoji="1" lang="en-US" altLang="ja-JP" sz="1200" kern="1200" dirty="0">
                <a:solidFill>
                  <a:schemeClr val="tx1"/>
                </a:solidFill>
                <a:effectLst/>
                <a:latin typeface="+mn-lt"/>
                <a:ea typeface="+mn-ea"/>
                <a:cs typeface="+mn-cs"/>
              </a:rPr>
              <a:t>)</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が評価者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から項目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について</a:t>
            </a:r>
            <a:r>
              <a:rPr kumimoji="1" lang="en" altLang="ja-JP" sz="1200" i="1" kern="1200" dirty="0">
                <a:solidFill>
                  <a:schemeClr val="tx1"/>
                </a:solidFill>
                <a:effectLst/>
                <a:latin typeface="+mn-lt"/>
                <a:ea typeface="+mn-ea"/>
                <a:cs typeface="+mn-cs"/>
              </a:rPr>
              <a:t>j </a:t>
            </a:r>
            <a:r>
              <a:rPr kumimoji="1" lang="ja-JP" altLang="en-US" sz="1200" kern="1200">
                <a:solidFill>
                  <a:schemeClr val="tx1"/>
                </a:solidFill>
                <a:effectLst/>
                <a:latin typeface="+mn-lt"/>
                <a:ea typeface="+mn-ea"/>
                <a:cs typeface="+mn-cs"/>
              </a:rPr>
              <a:t>と</a:t>
            </a:r>
            <a:r>
              <a:rPr kumimoji="1" lang="en" altLang="ja-JP" sz="1200" i="1" kern="1200" dirty="0">
                <a:solidFill>
                  <a:schemeClr val="tx1"/>
                </a:solidFill>
                <a:effectLst/>
                <a:latin typeface="+mn-lt"/>
                <a:ea typeface="+mn-ea"/>
                <a:cs typeface="+mn-cs"/>
              </a:rPr>
              <a:t>j </a:t>
            </a:r>
            <a:r>
              <a:rPr kumimoji="1" lang="en" altLang="ja-JP" sz="1200" kern="1200" dirty="0">
                <a:solidFill>
                  <a:schemeClr val="tx1"/>
                </a:solidFill>
                <a:effectLst/>
                <a:latin typeface="+mn-lt"/>
                <a:ea typeface="+mn-ea"/>
                <a:cs typeface="+mn-cs"/>
              </a:rPr>
              <a:t>- 1</a:t>
            </a:r>
            <a:r>
              <a:rPr kumimoji="1" lang="ja-JP" altLang="en-US" sz="1200" kern="1200">
                <a:solidFill>
                  <a:schemeClr val="tx1"/>
                </a:solidFill>
                <a:effectLst/>
                <a:latin typeface="+mn-lt"/>
                <a:ea typeface="+mn-ea"/>
                <a:cs typeface="+mn-cs"/>
              </a:rPr>
              <a:t>のスコアを受け取る確率、</a:t>
            </a: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は評価者</a:t>
            </a:r>
            <a:r>
              <a:rPr kumimoji="1" lang="en" altLang="ja-JP" sz="1200" i="1" kern="1200" dirty="0">
                <a:solidFill>
                  <a:schemeClr val="tx1"/>
                </a:solidFill>
                <a:effectLst/>
                <a:latin typeface="+mn-lt"/>
                <a:ea typeface="+mn-ea"/>
                <a:cs typeface="+mn-cs"/>
              </a:rPr>
              <a:t>k</a:t>
            </a:r>
            <a:r>
              <a:rPr kumimoji="1" lang="ja-JP" altLang="en-US" sz="1200" kern="1200">
                <a:solidFill>
                  <a:schemeClr val="tx1"/>
                </a:solidFill>
                <a:effectLst/>
                <a:latin typeface="+mn-lt"/>
                <a:ea typeface="+mn-ea"/>
                <a:cs typeface="+mn-cs"/>
              </a:rPr>
              <a:t>の厳しさ、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7</a:t>
            </a:fld>
            <a:endParaRPr kumimoji="1" lang="ja-JP" altLang="en-US"/>
          </a:p>
        </p:txBody>
      </p:sp>
    </p:spTree>
    <p:extLst>
      <p:ext uri="{BB962C8B-B14F-4D97-AF65-F5344CB8AC3E}">
        <p14:creationId xmlns:p14="http://schemas.microsoft.com/office/powerpoint/2010/main" val="12028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DIF</a:t>
            </a:r>
            <a:r>
              <a:rPr kumimoji="1" lang="ja-JP" altLang="en-US" sz="1200" kern="1200">
                <a:solidFill>
                  <a:schemeClr val="tx1"/>
                </a:solidFill>
                <a:effectLst/>
                <a:latin typeface="+mn-lt"/>
                <a:ea typeface="+mn-ea"/>
                <a:cs typeface="+mn-cs"/>
              </a:rPr>
              <a:t>と は、ある項目のパラメータが受験者のグループご とに異なる場合によく言われるもの</a:t>
            </a:r>
            <a:endParaRPr kumimoji="1" lang="en-US" altLang="ja-JP" sz="1200" kern="1200" dirty="0">
              <a:solidFill>
                <a:schemeClr val="tx1"/>
              </a:solidFill>
              <a:effectLst/>
              <a:latin typeface="+mn-lt"/>
              <a:ea typeface="+mn-ea"/>
              <a:cs typeface="+mn-cs"/>
            </a:endParaRPr>
          </a:p>
          <a:p>
            <a:r>
              <a:rPr kumimoji="1" lang="el-GR" altLang="ja-JP" sz="1200" kern="1200" dirty="0">
                <a:solidFill>
                  <a:schemeClr val="tx1"/>
                </a:solidFill>
                <a:effectLst/>
                <a:latin typeface="+mn-lt"/>
                <a:ea typeface="+mn-ea"/>
                <a:cs typeface="+mn-cs"/>
              </a:rPr>
              <a:t>θ</a:t>
            </a:r>
            <a:r>
              <a:rPr kumimoji="1" lang="en" altLang="ja-JP" sz="1200" i="1" kern="1200" dirty="0">
                <a:solidFill>
                  <a:schemeClr val="tx1"/>
                </a:solidFill>
                <a:effectLst/>
                <a:latin typeface="+mn-lt"/>
                <a:ea typeface="+mn-ea"/>
                <a:cs typeface="+mn-cs"/>
              </a:rPr>
              <a:t>ng</a:t>
            </a:r>
            <a:r>
              <a:rPr kumimoji="1" lang="ja-JP" altLang="en-US" sz="1200" kern="1200">
                <a:solidFill>
                  <a:schemeClr val="tx1"/>
                </a:solidFill>
                <a:effectLst/>
                <a:latin typeface="+mn-lt"/>
                <a:ea typeface="+mn-ea"/>
                <a:cs typeface="+mn-cs"/>
              </a:rPr>
              <a:t>は 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に属する人</a:t>
            </a:r>
            <a:r>
              <a:rPr kumimoji="1" lang="en" altLang="ja-JP" sz="1200" i="1" kern="1200" dirty="0">
                <a:solidFill>
                  <a:schemeClr val="tx1"/>
                </a:solidFill>
                <a:effectLst/>
                <a:latin typeface="+mn-lt"/>
                <a:ea typeface="+mn-ea"/>
                <a:cs typeface="+mn-cs"/>
              </a:rPr>
              <a:t>n</a:t>
            </a:r>
            <a:r>
              <a:rPr kumimoji="1" lang="ja-JP" altLang="en-US" sz="1200" kern="1200">
                <a:solidFill>
                  <a:schemeClr val="tx1"/>
                </a:solidFill>
                <a:effectLst/>
                <a:latin typeface="+mn-lt"/>
                <a:ea typeface="+mn-ea"/>
                <a:cs typeface="+mn-cs"/>
              </a:rPr>
              <a:t>の潜在的特性であり </a:t>
            </a:r>
            <a:r>
              <a:rPr kumimoji="1" lang="el-GR" altLang="ja-JP" sz="1200" kern="1200" dirty="0">
                <a:solidFill>
                  <a:schemeClr val="tx1"/>
                </a:solidFill>
                <a:effectLst/>
                <a:latin typeface="+mn-lt"/>
                <a:ea typeface="+mn-ea"/>
                <a:cs typeface="+mn-cs"/>
              </a:rPr>
              <a:t>δ</a:t>
            </a:r>
            <a:r>
              <a:rPr kumimoji="1" lang="en" altLang="ja-JP" sz="1200" i="1" kern="1200" dirty="0" err="1">
                <a:solidFill>
                  <a:schemeClr val="tx1"/>
                </a:solidFill>
                <a:effectLst/>
                <a:latin typeface="+mn-lt"/>
                <a:ea typeface="+mn-ea"/>
                <a:cs typeface="+mn-cs"/>
              </a:rPr>
              <a:t>ig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の総合難易度、</a:t>
            </a:r>
            <a:r>
              <a:rPr kumimoji="1" lang="el-GR" altLang="ja-JP" sz="1200" kern="1200" dirty="0">
                <a:solidFill>
                  <a:schemeClr val="tx1"/>
                </a:solidFill>
                <a:effectLst/>
                <a:latin typeface="+mn-lt"/>
                <a:ea typeface="+mn-ea"/>
                <a:cs typeface="+mn-cs"/>
              </a:rPr>
              <a:t>τ</a:t>
            </a:r>
            <a:r>
              <a:rPr kumimoji="1" lang="en" altLang="ja-JP" sz="1200" i="1" kern="1200" dirty="0" err="1">
                <a:solidFill>
                  <a:schemeClr val="tx1"/>
                </a:solidFill>
                <a:effectLst/>
                <a:latin typeface="+mn-lt"/>
                <a:ea typeface="+mn-ea"/>
                <a:cs typeface="+mn-cs"/>
              </a:rPr>
              <a:t>ijg</a:t>
            </a:r>
            <a:r>
              <a:rPr kumimoji="1" lang="ja-JP" altLang="en-US" sz="1200" kern="1200">
                <a:solidFill>
                  <a:schemeClr val="tx1"/>
                </a:solidFill>
                <a:effectLst/>
                <a:latin typeface="+mn-lt"/>
                <a:ea typeface="+mn-ea"/>
                <a:cs typeface="+mn-cs"/>
              </a:rPr>
              <a:t>はグ 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の項目</a:t>
            </a:r>
            <a:r>
              <a:rPr kumimoji="1" lang="en" altLang="ja-JP" sz="1200" i="1" kern="1200" dirty="0" err="1">
                <a:solidFill>
                  <a:schemeClr val="tx1"/>
                </a:solidFill>
                <a:effectLst/>
                <a:latin typeface="+mn-lt"/>
                <a:ea typeface="+mn-ea"/>
                <a:cs typeface="+mn-cs"/>
              </a:rPr>
              <a:t>i</a:t>
            </a:r>
            <a:r>
              <a:rPr kumimoji="1" lang="ja-JP" altLang="en-US" sz="1200" kern="1200">
                <a:solidFill>
                  <a:schemeClr val="tx1"/>
                </a:solidFill>
                <a:effectLst/>
                <a:latin typeface="+mn-lt"/>
                <a:ea typeface="+mn-ea"/>
                <a:cs typeface="+mn-cs"/>
              </a:rPr>
              <a:t>の</a:t>
            </a:r>
            <a:r>
              <a:rPr kumimoji="1" lang="en" altLang="ja-JP" sz="1200" i="1" kern="1200" dirty="0">
                <a:solidFill>
                  <a:schemeClr val="tx1"/>
                </a:solidFill>
                <a:effectLst/>
                <a:latin typeface="+mn-lt"/>
                <a:ea typeface="+mn-ea"/>
                <a:cs typeface="+mn-cs"/>
              </a:rPr>
              <a:t>j</a:t>
            </a:r>
            <a:r>
              <a:rPr kumimoji="1" lang="ja-JP" altLang="en-US" sz="1200" kern="1200">
                <a:solidFill>
                  <a:schemeClr val="tx1"/>
                </a:solidFill>
                <a:effectLst/>
                <a:latin typeface="+mn-lt"/>
                <a:ea typeface="+mn-ea"/>
                <a:cs typeface="+mn-cs"/>
              </a:rPr>
              <a:t>番目の閾値難易度</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8</a:t>
            </a:fld>
            <a:endParaRPr kumimoji="1" lang="ja-JP" altLang="en-US"/>
          </a:p>
        </p:txBody>
      </p:sp>
    </p:spTree>
    <p:extLst>
      <p:ext uri="{BB962C8B-B14F-4D97-AF65-F5344CB8AC3E}">
        <p14:creationId xmlns:p14="http://schemas.microsoft.com/office/powerpoint/2010/main" val="332302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l-GR" altLang="ja-JP" sz="1200" kern="1200" dirty="0">
                <a:solidFill>
                  <a:schemeClr val="tx1"/>
                </a:solidFill>
                <a:effectLst/>
                <a:latin typeface="+mn-lt"/>
                <a:ea typeface="+mn-ea"/>
                <a:cs typeface="+mn-cs"/>
              </a:rPr>
              <a:t>γ</a:t>
            </a:r>
            <a:r>
              <a:rPr kumimoji="1" lang="en" altLang="ja-JP" sz="1200" i="1" kern="1200" dirty="0">
                <a:solidFill>
                  <a:schemeClr val="tx1"/>
                </a:solidFill>
                <a:effectLst/>
                <a:latin typeface="+mn-lt"/>
                <a:ea typeface="+mn-ea"/>
                <a:cs typeface="+mn-cs"/>
              </a:rPr>
              <a:t>kg</a:t>
            </a:r>
            <a:r>
              <a:rPr kumimoji="1" lang="ja-JP" altLang="en-US" sz="1200" kern="1200">
                <a:solidFill>
                  <a:schemeClr val="tx1"/>
                </a:solidFill>
                <a:effectLst/>
                <a:latin typeface="+mn-lt"/>
                <a:ea typeface="+mn-ea"/>
                <a:cs typeface="+mn-cs"/>
              </a:rPr>
              <a:t>はグループ</a:t>
            </a:r>
            <a:r>
              <a:rPr kumimoji="1" lang="en" altLang="ja-JP" sz="1200" i="1" kern="1200" dirty="0">
                <a:solidFill>
                  <a:schemeClr val="tx1"/>
                </a:solidFill>
                <a:effectLst/>
                <a:latin typeface="+mn-lt"/>
                <a:ea typeface="+mn-ea"/>
                <a:cs typeface="+mn-cs"/>
              </a:rPr>
              <a:t>g</a:t>
            </a:r>
            <a:r>
              <a:rPr kumimoji="1" lang="ja-JP" altLang="en-US" sz="1200" kern="1200">
                <a:solidFill>
                  <a:schemeClr val="tx1"/>
                </a:solidFill>
                <a:effectLst/>
                <a:latin typeface="+mn-lt"/>
                <a:ea typeface="+mn-ea"/>
                <a:cs typeface="+mn-cs"/>
              </a:rPr>
              <a:t>の被評価者に対する評価者</a:t>
            </a:r>
            <a:r>
              <a:rPr kumimoji="1" lang="en" altLang="ja-JP" sz="1200" i="1" kern="1200" dirty="0">
                <a:solidFill>
                  <a:schemeClr val="tx1"/>
                </a:solidFill>
                <a:effectLst/>
                <a:latin typeface="+mn-lt"/>
                <a:ea typeface="+mn-ea"/>
                <a:cs typeface="+mn-cs"/>
              </a:rPr>
              <a:t>k </a:t>
            </a:r>
            <a:r>
              <a:rPr kumimoji="1" lang="ja-JP" altLang="en-US" sz="1200" kern="1200">
                <a:solidFill>
                  <a:schemeClr val="tx1"/>
                </a:solidFill>
                <a:effectLst/>
                <a:latin typeface="+mn-lt"/>
                <a:ea typeface="+mn-ea"/>
                <a:cs typeface="+mn-cs"/>
              </a:rPr>
              <a:t>の厳しさ</a:t>
            </a:r>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9</a:t>
            </a:fld>
            <a:endParaRPr kumimoji="1" lang="ja-JP" altLang="en-US"/>
          </a:p>
        </p:txBody>
      </p:sp>
    </p:spTree>
    <p:extLst>
      <p:ext uri="{BB962C8B-B14F-4D97-AF65-F5344CB8AC3E}">
        <p14:creationId xmlns:p14="http://schemas.microsoft.com/office/powerpoint/2010/main" val="28834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dirty="0"/>
              <a:t>P(x)</a:t>
            </a:r>
            <a:r>
              <a:rPr kumimoji="1" lang="ja-JP" altLang="en-US"/>
              <a:t>は何なのか？</a:t>
            </a:r>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10</a:t>
            </a:fld>
            <a:endParaRPr kumimoji="1" lang="ja-JP" altLang="en-US"/>
          </a:p>
        </p:txBody>
      </p:sp>
    </p:spTree>
    <p:extLst>
      <p:ext uri="{BB962C8B-B14F-4D97-AF65-F5344CB8AC3E}">
        <p14:creationId xmlns:p14="http://schemas.microsoft.com/office/powerpoint/2010/main" val="336585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過小評価していたのは、項目によるグループ１への好意が、評価者によるグループ２への好意より大きかったためである。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ファセットモデルでは、評価者のグループに対する偏りを考慮されないから？</a:t>
            </a:r>
            <a:endParaRPr kumimoji="1" lang="en-US" altLang="ja-JP" dirty="0"/>
          </a:p>
          <a:p>
            <a:endParaRPr kumimoji="1" lang="en-US" altLang="ja-JP" dirty="0"/>
          </a:p>
          <a:p>
            <a:endParaRPr kumimoji="1" lang="en-US" altLang="ja-JP" dirty="0"/>
          </a:p>
          <a:p>
            <a:r>
              <a:rPr kumimoji="1" lang="en-US" altLang="ja-JP" dirty="0"/>
              <a:t>DIF</a:t>
            </a:r>
            <a:r>
              <a:rPr kumimoji="1" lang="ja-JP" altLang="en-US"/>
              <a:t>：項目が異なる受験者グループに対して異なるパラメータを持っているか</a:t>
            </a:r>
            <a:endParaRPr kumimoji="1" lang="en-US" altLang="ja-JP" dirty="0"/>
          </a:p>
          <a:p>
            <a:r>
              <a:rPr kumimoji="1" lang="en-US" altLang="ja-JP" dirty="0"/>
              <a:t>DRF:</a:t>
            </a:r>
            <a:r>
              <a:rPr kumimoji="1" lang="ja-JP" altLang="en-US"/>
              <a:t>評価者が異なる批評家者グループに対して異なるパラメータを持っているか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12</a:t>
            </a:fld>
            <a:endParaRPr kumimoji="1" lang="ja-JP" altLang="en-US"/>
          </a:p>
        </p:txBody>
      </p:sp>
    </p:spTree>
    <p:extLst>
      <p:ext uri="{BB962C8B-B14F-4D97-AF65-F5344CB8AC3E}">
        <p14:creationId xmlns:p14="http://schemas.microsoft.com/office/powerpoint/2010/main" val="307725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8F8654B-83BA-7645-A23B-1E0E8DCB76AB}" type="slidenum">
              <a:rPr kumimoji="1" lang="ja-JP" altLang="en-US" smtClean="0"/>
              <a:t>15</a:t>
            </a:fld>
            <a:endParaRPr kumimoji="1" lang="ja-JP" altLang="en-US"/>
          </a:p>
        </p:txBody>
      </p:sp>
    </p:spTree>
    <p:extLst>
      <p:ext uri="{BB962C8B-B14F-4D97-AF65-F5344CB8AC3E}">
        <p14:creationId xmlns:p14="http://schemas.microsoft.com/office/powerpoint/2010/main" val="320223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t>評価者の時間的または受験者間の重症度の違いは</a:t>
            </a:r>
            <a:r>
              <a:rPr lang="en-US" altLang="ja-JP" dirty="0"/>
              <a:t>DRF</a:t>
            </a:r>
            <a:r>
              <a:rPr lang="ja-JP" altLang="ja-JP"/>
              <a:t>の現れであり、正確性と公平性に影響を与え、</a:t>
            </a:r>
            <a:r>
              <a:rPr lang="en-US" altLang="ja-JP" dirty="0"/>
              <a:t>MFRM</a:t>
            </a:r>
            <a:r>
              <a:rPr lang="ja-JP" altLang="ja-JP"/>
              <a:t>における評価者不変の仮定に反する可能性がある。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1CA3A965-DA07-5740-AD03-32230D64AE8E}" type="slidenum">
              <a:rPr kumimoji="1" lang="ja-JP" altLang="en-US" smtClean="0"/>
              <a:t>19</a:t>
            </a:fld>
            <a:endParaRPr kumimoji="1" lang="ja-JP" altLang="en-US"/>
          </a:p>
        </p:txBody>
      </p:sp>
    </p:spTree>
    <p:extLst>
      <p:ext uri="{BB962C8B-B14F-4D97-AF65-F5344CB8AC3E}">
        <p14:creationId xmlns:p14="http://schemas.microsoft.com/office/powerpoint/2010/main" val="340490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CCCA7-9BBE-2541-B15D-C81BAF81A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72C36A2-C0B8-1E47-B73F-5F828480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8B9EC-09B4-C24E-9A1A-95B071E5E5EE}"/>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B8A558BA-05A0-F448-A6E1-CCF8415F3D4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4274BF-067E-C64F-A343-405563E5E24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68203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5A42B-248F-064A-B4E6-CD2C28DF7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B8F0B-C8E7-E740-B907-D0FA23B445D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1AD482-E19F-6B40-B841-EED62FE013E0}"/>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0D5A2AF6-1196-DE4C-8196-4C896A78DD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7D3DC-790D-8D4A-9CB1-D05DB6F0014A}"/>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45719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F56EDAC-9EB2-E544-A699-11CDAB91AC4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1BEC1-A3E2-0041-BAD3-0295E8D4DFB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F82C8A9-8D4E-374C-826F-61DC8F153C30}"/>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17A8E56E-60F1-4347-BFCF-2038AB79A6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E5303D-2166-154B-B2D2-344A3D876E62}"/>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823355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F7C94-ED4B-FF4B-9392-E7C036C143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D037CC-7A10-7B41-A925-1A8A31AED9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9855F3-1CB9-164D-B547-802E21AC4573}"/>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85CF045A-E9C8-5543-9E9B-FB7B8E079C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752491-7288-DE47-AFE2-751C76723085}"/>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822143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D4085-450C-A04D-9451-A5E1509FA28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198B99-DDF0-8949-B21D-87E0C4FB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CECBD-DC4C-9840-A332-BE63FF385D17}"/>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C79F70D3-88A0-C84D-824C-2601B2E15E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A05A6-DBE0-5142-8CC3-392335CAAFDB}"/>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6768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78B08F-6D55-8448-9913-D7EED72E88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0E56-3BA5-D343-B65F-595FE99449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0BB03F-9BAC-D14E-9051-DCD22935AC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9A2B832-97DE-9E4D-9C0B-6A2EA3C01242}"/>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14AA3616-EF68-3245-8BD5-126FA1475F7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D5FA2F-F062-C740-8312-575FA815FD8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30143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1E214-EA6D-CD43-8A8D-52865621AF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19398A-FC81-A34D-9B89-CC5CC1C73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C87F9BA-071F-D649-8080-BCBEDE7AFA0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677414D-E40E-CA4D-8099-81767B8EB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7B7F03-96AB-9148-B8C1-E4ECBDD33F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CA61CD-0619-A74C-B028-FE8A895FD12F}"/>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8" name="フッター プレースホルダー 7">
            <a:extLst>
              <a:ext uri="{FF2B5EF4-FFF2-40B4-BE49-F238E27FC236}">
                <a16:creationId xmlns:a16="http://schemas.microsoft.com/office/drawing/2014/main" id="{D614B8C8-3C55-AE4B-9B60-81751F5BB9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4508E2C-3B79-9D43-995A-36B305EBD133}"/>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55655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7D48EB-AD38-3B48-A506-03EA4D22DB0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52E0ED3-536C-5748-BA88-8DD391758C2B}"/>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4" name="フッター プレースホルダー 3">
            <a:extLst>
              <a:ext uri="{FF2B5EF4-FFF2-40B4-BE49-F238E27FC236}">
                <a16:creationId xmlns:a16="http://schemas.microsoft.com/office/drawing/2014/main" id="{2DBCF009-B813-0B48-9E83-25592AD933E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3870C09-0379-014E-849D-425577F92450}"/>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53043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2A6FA-32A3-0545-B418-DB7019CF7517}"/>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3" name="フッター プレースホルダー 2">
            <a:extLst>
              <a:ext uri="{FF2B5EF4-FFF2-40B4-BE49-F238E27FC236}">
                <a16:creationId xmlns:a16="http://schemas.microsoft.com/office/drawing/2014/main" id="{3B9AE405-F3A9-F743-A6F5-DBCFFA9CD5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F61961F-F29A-F04F-91B7-82B2E64C50A6}"/>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176865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4E4F9-3B17-0947-B240-E0D9E2DEEB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921048-5EB7-7840-813F-71C16F685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557714-E89F-AB4D-9E5A-11C6506A9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7536A95-C0C5-E847-B209-A81265CE8DDB}"/>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28BFC3FF-20F1-6F46-8803-F45B9F418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E6DAFC-9CC9-0B43-BC3A-11CB8947FF14}"/>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9868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68B01-BDC6-9C46-8168-6315C8C468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392637-B83B-1E48-87B8-9E8020E0B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430891-5E81-874E-AB58-29E7CE9AF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592B93-77FF-954F-B55A-517460D5BBAD}"/>
              </a:ext>
            </a:extLst>
          </p:cNvPr>
          <p:cNvSpPr>
            <a:spLocks noGrp="1"/>
          </p:cNvSpPr>
          <p:nvPr>
            <p:ph type="dt" sz="half" idx="10"/>
          </p:nvPr>
        </p:nvSpPr>
        <p:spPr/>
        <p:txBody>
          <a:bodyPr/>
          <a:lstStyle/>
          <a:p>
            <a:fld id="{A2269BCB-40BC-DD4F-9002-09B4B1D0859E}" type="datetimeFigureOut">
              <a:rPr kumimoji="1" lang="ja-JP" altLang="en-US" smtClean="0"/>
              <a:t>2021/11/30</a:t>
            </a:fld>
            <a:endParaRPr kumimoji="1" lang="ja-JP" altLang="en-US"/>
          </a:p>
        </p:txBody>
      </p:sp>
      <p:sp>
        <p:nvSpPr>
          <p:cNvPr id="6" name="フッター プレースホルダー 5">
            <a:extLst>
              <a:ext uri="{FF2B5EF4-FFF2-40B4-BE49-F238E27FC236}">
                <a16:creationId xmlns:a16="http://schemas.microsoft.com/office/drawing/2014/main" id="{162159BB-D56B-0249-A2D1-7B5FD4B9E6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04D9C6-6D6E-BF41-BFE8-CD8A50282F69}"/>
              </a:ext>
            </a:extLst>
          </p:cNvPr>
          <p:cNvSpPr>
            <a:spLocks noGrp="1"/>
          </p:cNvSpPr>
          <p:nvPr>
            <p:ph type="sldNum" sz="quarter" idx="12"/>
          </p:nvPr>
        </p:nvSpPr>
        <p:spPr/>
        <p:txBody>
          <a:body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7851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E6C7B8D-A758-B94D-A5E6-58B8C2D492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18B5725-EBF1-4549-B5B9-02F4377B2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794C5B-BABD-FC42-A287-7D94B64344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69BCB-40BC-DD4F-9002-09B4B1D0859E}" type="datetimeFigureOut">
              <a:rPr kumimoji="1" lang="ja-JP" altLang="en-US" smtClean="0"/>
              <a:t>2021/11/30</a:t>
            </a:fld>
            <a:endParaRPr kumimoji="1" lang="ja-JP" altLang="en-US"/>
          </a:p>
        </p:txBody>
      </p:sp>
      <p:sp>
        <p:nvSpPr>
          <p:cNvPr id="5" name="フッター プレースホルダー 4">
            <a:extLst>
              <a:ext uri="{FF2B5EF4-FFF2-40B4-BE49-F238E27FC236}">
                <a16:creationId xmlns:a16="http://schemas.microsoft.com/office/drawing/2014/main" id="{1EE3C45D-5E71-C94E-88C3-C59773367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658F84E-7DFA-AA4F-80E0-365F2D024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AD799A-BC24-0944-BA0A-6FBE96489201}" type="slidenum">
              <a:rPr kumimoji="1" lang="ja-JP" altLang="en-US" smtClean="0"/>
              <a:t>‹#›</a:t>
            </a:fld>
            <a:endParaRPr kumimoji="1" lang="ja-JP" altLang="en-US"/>
          </a:p>
        </p:txBody>
      </p:sp>
    </p:spTree>
    <p:extLst>
      <p:ext uri="{BB962C8B-B14F-4D97-AF65-F5344CB8AC3E}">
        <p14:creationId xmlns:p14="http://schemas.microsoft.com/office/powerpoint/2010/main" val="2360831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kumimoji="1" lang="en-US" altLang="ja-JP" dirty="0"/>
              <a:t>5/11</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75680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8AC94-0CB9-D040-81D3-4F7E19C7E902}"/>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EF2BB6-5055-A141-A80B-25D229AD8F6C}"/>
                  </a:ext>
                </a:extLst>
              </p:cNvPr>
              <p:cNvSpPr>
                <a:spLocks noGrp="1"/>
              </p:cNvSpPr>
              <p:nvPr>
                <p:ph idx="1"/>
              </p:nvPr>
            </p:nvSpPr>
            <p:spPr/>
            <p:txBody>
              <a:bodyPr>
                <a:normAutofit fontScale="92500" lnSpcReduction="10000"/>
              </a:bodyPr>
              <a:lstStyle/>
              <a:p>
                <a:r>
                  <a:rPr kumimoji="1" lang="ja-JP" altLang="en-US"/>
                  <a:t>では、グループが未知の時はどうなるか</a:t>
                </a:r>
                <a:endParaRPr kumimoji="1" lang="en-US" altLang="ja-JP" dirty="0"/>
              </a:p>
              <a:p>
                <a:r>
                  <a:rPr lang="ja-JP" altLang="en-US"/>
                  <a:t>グループが未知の場合、データから推定する必要があり、</a:t>
                </a:r>
                <a:r>
                  <a:rPr lang="ja-JP" altLang="en-US">
                    <a:solidFill>
                      <a:srgbClr val="FF0000"/>
                    </a:solidFill>
                  </a:rPr>
                  <a:t>混合モデル</a:t>
                </a:r>
                <a:r>
                  <a:rPr lang="ja-JP" altLang="en-US"/>
                  <a:t>が必要となる。</a:t>
                </a:r>
                <a:endParaRPr lang="en-US" altLang="ja-JP" dirty="0"/>
              </a:p>
              <a:p>
                <a:r>
                  <a:rPr lang="ja-JP" altLang="en-US"/>
                  <a:t>属する可能性のある全てのグループにわたる反応ベクトル</a:t>
                </a:r>
                <a14:m>
                  <m:oMath xmlns:m="http://schemas.openxmlformats.org/officeDocument/2006/math">
                    <m:r>
                      <a:rPr lang="ja-JP" altLang="en-US" i="1" smtClean="0">
                        <a:latin typeface="Cambria Math" panose="02040503050406030204" pitchFamily="18" charset="0"/>
                      </a:rPr>
                      <m:t>𝕩</m:t>
                    </m:r>
                  </m:oMath>
                </a14:m>
                <a:r>
                  <a:rPr lang="ja-JP" altLang="en-US" dirty="0"/>
                  <a:t>の</a:t>
                </a:r>
                <a:r>
                  <a:rPr lang="ja-JP" altLang="en-US"/>
                  <a:t>周辺確率は</a:t>
                </a: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𝕩</m:t>
                          </m:r>
                        </m:e>
                      </m:d>
                      <m:r>
                        <a:rPr lang="en-US" altLang="ja-JP" b="0" i="1" smtClean="0">
                          <a:latin typeface="Cambria Math" panose="02040503050406030204" pitchFamily="18" charset="0"/>
                          <a:ea typeface="Cambria Math" panose="02040503050406030204" pitchFamily="18" charset="0"/>
                        </a:rPr>
                        <m:t>=</m:t>
                      </m:r>
                      <m:nary>
                        <m:naryPr>
                          <m:chr m:val="∑"/>
                          <m:ctrlPr>
                            <a:rPr lang="en-US" altLang="ja-JP" b="0" i="1" smtClean="0">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𝐺</m:t>
                          </m:r>
                        </m:sup>
                        <m:e>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𝜋</m:t>
                              </m:r>
                            </m:e>
                            <m:sub>
                              <m:r>
                                <a:rPr lang="en-US" altLang="ja-JP" b="0" i="1" smtClean="0">
                                  <a:latin typeface="Cambria Math" panose="02040503050406030204" pitchFamily="18" charset="0"/>
                                  <a:ea typeface="Cambria Math" panose="02040503050406030204" pitchFamily="18" charset="0"/>
                                </a:rPr>
                                <m:t>𝑔</m:t>
                              </m:r>
                            </m:sub>
                          </m:sSub>
                          <m:r>
                            <a:rPr lang="en-US" altLang="ja-JP" b="0" i="1" smtClean="0">
                              <a:latin typeface="Cambria Math" panose="02040503050406030204" pitchFamily="18" charset="0"/>
                              <a:ea typeface="Cambria Math" panose="02040503050406030204" pitchFamily="18" charset="0"/>
                            </a:rPr>
                            <m:t>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𝕩</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𝑔</m:t>
                          </m:r>
                          <m:r>
                            <a:rPr lang="en-US" altLang="ja-JP" b="0" i="1" smtClean="0">
                              <a:latin typeface="Cambria Math" panose="02040503050406030204" pitchFamily="18" charset="0"/>
                              <a:ea typeface="Cambria Math" panose="02040503050406030204" pitchFamily="18" charset="0"/>
                            </a:rPr>
                            <m:t>)</m:t>
                          </m:r>
                        </m:e>
                      </m:nary>
                    </m:oMath>
                  </m:oMathPara>
                </a14:m>
                <a:endParaRPr lang="en-US" altLang="ja-JP" dirty="0"/>
              </a:p>
              <a:p>
                <a:pPr>
                  <a:lnSpc>
                    <a:spcPct val="110000"/>
                  </a:lnSpc>
                </a:pPr>
                <a:r>
                  <a:rPr kumimoji="1" lang="en-US" altLang="ja-JP" dirty="0"/>
                  <a:t>(</a:t>
                </a:r>
                <a14:m>
                  <m:oMath xmlns:m="http://schemas.openxmlformats.org/officeDocument/2006/math">
                    <m:r>
                      <a:rPr kumimoji="1" lang="en-US" altLang="ja-JP" i="1" smtClean="0">
                        <a:latin typeface="Cambria Math" panose="02040503050406030204" pitchFamily="18" charset="0"/>
                        <a:ea typeface="Cambria Math" panose="02040503050406030204" pitchFamily="18" charset="0"/>
                      </a:rPr>
                      <m:t>𝜋</m:t>
                    </m:r>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1</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2</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𝜋</m:t>
                            </m:r>
                          </m:e>
                          <m:sub>
                            <m:r>
                              <a:rPr kumimoji="1" lang="en-US" altLang="ja-JP" b="0" i="1" smtClean="0">
                                <a:latin typeface="Cambria Math" panose="02040503050406030204" pitchFamily="18" charset="0"/>
                                <a:ea typeface="Cambria Math" panose="02040503050406030204" pitchFamily="18" charset="0"/>
                              </a:rPr>
                              <m:t>𝐺</m:t>
                            </m:r>
                          </m:sub>
                        </m:sSub>
                      </m:e>
                    </m:d>
                  </m:oMath>
                </a14:m>
                <a:r>
                  <a:rPr kumimoji="1" lang="ja-JP" altLang="en-US"/>
                  <a:t>は、被評価者が</a:t>
                </a:r>
                <a:r>
                  <a:rPr kumimoji="1" lang="en-US" altLang="ja-JP" dirty="0"/>
                  <a:t>G</a:t>
                </a:r>
                <a:r>
                  <a:rPr kumimoji="1" lang="ja-JP" altLang="en-US"/>
                  <a:t>個のグループの</a:t>
                </a:r>
                <a:r>
                  <a:rPr kumimoji="1" lang="en-US" altLang="ja-JP" dirty="0"/>
                  <a:t>1</a:t>
                </a:r>
                <a:r>
                  <a:rPr kumimoji="1" lang="ja-JP" altLang="en-US"/>
                  <a:t>つに属する確率を示す</a:t>
                </a:r>
                <a:r>
                  <a:rPr kumimoji="1" lang="en-US" altLang="ja-JP" dirty="0"/>
                  <a:t>)</a:t>
                </a:r>
              </a:p>
              <a:p>
                <a:r>
                  <a:rPr kumimoji="1" lang="en-US" altLang="ja-JP" b="0" dirty="0"/>
                  <a:t>(</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𝕩</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𝑔</m:t>
                    </m:r>
                    <m:r>
                      <a:rPr kumimoji="1" lang="en-US" altLang="ja-JP" b="0" i="1" smtClean="0">
                        <a:latin typeface="Cambria Math" panose="02040503050406030204" pitchFamily="18" charset="0"/>
                        <a:ea typeface="Cambria Math" panose="02040503050406030204" pitchFamily="18" charset="0"/>
                      </a:rPr>
                      <m:t>)</m:t>
                    </m:r>
                  </m:oMath>
                </a14:m>
                <a:r>
                  <a:rPr kumimoji="1" lang="ja-JP" altLang="en-US"/>
                  <a:t>は、</a:t>
                </a:r>
                <a14:m>
                  <m:oMath xmlns:m="http://schemas.openxmlformats.org/officeDocument/2006/math">
                    <m:r>
                      <a:rPr kumimoji="1" lang="en-US" altLang="ja-JP" b="0" i="1" smtClean="0">
                        <a:latin typeface="Cambria Math" panose="02040503050406030204" pitchFamily="18" charset="0"/>
                      </a:rPr>
                      <m:t>𝑔</m:t>
                    </m:r>
                  </m:oMath>
                </a14:m>
                <a:r>
                  <a:rPr kumimoji="1" lang="ja-JP" altLang="en-US" b="0"/>
                  <a:t>が与えられた時の</a:t>
                </a:r>
                <a14:m>
                  <m:oMath xmlns:m="http://schemas.openxmlformats.org/officeDocument/2006/math">
                    <m:r>
                      <a:rPr kumimoji="1" lang="ja-JP" altLang="en-US" b="0" i="1" smtClean="0">
                        <a:latin typeface="Cambria Math" panose="02040503050406030204" pitchFamily="18" charset="0"/>
                      </a:rPr>
                      <m:t>𝕩</m:t>
                    </m:r>
                  </m:oMath>
                </a14:m>
                <a:r>
                  <a:rPr kumimoji="1" lang="ja-JP" altLang="en-US" b="0"/>
                  <a:t>の条件付き確率）</a:t>
                </a:r>
                <a:endParaRPr kumimoji="1" lang="en-US" altLang="ja-JP" b="0" dirty="0"/>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CCEF2BB6-5055-A141-A80B-25D229AD8F6C}"/>
                  </a:ext>
                </a:extLst>
              </p:cNvPr>
              <p:cNvSpPr>
                <a:spLocks noGrp="1" noRot="1" noChangeAspect="1" noMove="1" noResize="1" noEditPoints="1" noAdjustHandles="1" noChangeArrowheads="1" noChangeShapeType="1" noTextEdit="1"/>
              </p:cNvSpPr>
              <p:nvPr>
                <p:ph idx="1"/>
              </p:nvPr>
            </p:nvSpPr>
            <p:spPr>
              <a:blipFill>
                <a:blip r:embed="rId3"/>
                <a:stretch>
                  <a:fillRect l="-965" t="-2616" r="-844" b="-136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5991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D6A61-D25C-3941-BF11-756D0A24477D}"/>
              </a:ext>
            </a:extLst>
          </p:cNvPr>
          <p:cNvSpPr>
            <a:spLocks noGrp="1"/>
          </p:cNvSpPr>
          <p:nvPr>
            <p:ph type="title"/>
          </p:nvPr>
        </p:nvSpPr>
        <p:spPr/>
        <p:txBody>
          <a:bodyPr/>
          <a:lstStyle/>
          <a:p>
            <a:r>
              <a:rPr kumimoji="1" lang="ja-JP" altLang="en-US"/>
              <a:t>実験の設計</a:t>
            </a:r>
          </a:p>
        </p:txBody>
      </p:sp>
      <p:sp>
        <p:nvSpPr>
          <p:cNvPr id="3" name="コンテンツ プレースホルダー 2">
            <a:extLst>
              <a:ext uri="{FF2B5EF4-FFF2-40B4-BE49-F238E27FC236}">
                <a16:creationId xmlns:a16="http://schemas.microsoft.com/office/drawing/2014/main" id="{B92FD971-41E4-C843-A6B1-212602A2EA20}"/>
              </a:ext>
            </a:extLst>
          </p:cNvPr>
          <p:cNvSpPr>
            <a:spLocks noGrp="1"/>
          </p:cNvSpPr>
          <p:nvPr>
            <p:ph idx="1"/>
          </p:nvPr>
        </p:nvSpPr>
        <p:spPr>
          <a:xfrm>
            <a:off x="838200" y="1825625"/>
            <a:ext cx="4868119" cy="4351338"/>
          </a:xfrm>
        </p:spPr>
        <p:txBody>
          <a:bodyPr>
            <a:normAutofit fontScale="62500" lnSpcReduction="20000"/>
          </a:bodyPr>
          <a:lstStyle/>
          <a:p>
            <a:r>
              <a:rPr kumimoji="1" lang="en-US" altLang="ja-JP" dirty="0"/>
              <a:t>10</a:t>
            </a:r>
            <a:r>
              <a:rPr kumimoji="1" lang="ja-JP" altLang="en-US"/>
              <a:t>人：普通に採点</a:t>
            </a:r>
            <a:endParaRPr kumimoji="1" lang="en-US" altLang="ja-JP" dirty="0"/>
          </a:p>
          <a:p>
            <a:r>
              <a:rPr lang="en-US" altLang="ja-JP" dirty="0"/>
              <a:t>1</a:t>
            </a:r>
            <a:r>
              <a:rPr lang="ja-JP" altLang="en-US"/>
              <a:t>人：だんだん厳しく</a:t>
            </a:r>
            <a:endParaRPr lang="en-US" altLang="ja-JP" dirty="0"/>
          </a:p>
          <a:p>
            <a:r>
              <a:rPr lang="en-US" altLang="ja-JP" dirty="0"/>
              <a:t>1</a:t>
            </a:r>
            <a:r>
              <a:rPr kumimoji="1" lang="ja-JP" altLang="en-US"/>
              <a:t>人：だんだん優しく</a:t>
            </a:r>
            <a:endParaRPr kumimoji="1" lang="en-US" altLang="ja-JP" dirty="0"/>
          </a:p>
          <a:p>
            <a:r>
              <a:rPr kumimoji="1" lang="en-US" altLang="ja-JP" dirty="0"/>
              <a:t>1</a:t>
            </a:r>
            <a:r>
              <a:rPr kumimoji="1" lang="ja-JP" altLang="en-US"/>
              <a:t>人：厳しさを日によって変える</a:t>
            </a:r>
            <a:endParaRPr lang="en-US" altLang="ja-JP" dirty="0"/>
          </a:p>
          <a:p>
            <a:r>
              <a:rPr lang="en-US" altLang="ja-JP" dirty="0"/>
              <a:t>2</a:t>
            </a:r>
            <a:r>
              <a:rPr lang="ja-JP" altLang="en-US"/>
              <a:t>人：得点の分布に偏り</a:t>
            </a:r>
            <a:r>
              <a:rPr lang="en-US" altLang="ja-JP" dirty="0"/>
              <a:t>(</a:t>
            </a:r>
            <a:r>
              <a:rPr lang="ja-JP" altLang="en-US"/>
              <a:t>パターン決める</a:t>
            </a:r>
            <a:r>
              <a:rPr lang="en-US" altLang="ja-JP" dirty="0"/>
              <a:t>)</a:t>
            </a:r>
            <a:endParaRPr kumimoji="1" lang="en-US" altLang="ja-JP" dirty="0"/>
          </a:p>
          <a:p>
            <a:pPr>
              <a:lnSpc>
                <a:spcPct val="120000"/>
              </a:lnSpc>
            </a:pPr>
            <a:r>
              <a:rPr lang="en-US" altLang="ja-JP" dirty="0"/>
              <a:t>1</a:t>
            </a:r>
            <a:r>
              <a:rPr lang="ja-JP" altLang="en-US"/>
              <a:t>人：全体的に適当に←基準を与えない</a:t>
            </a:r>
            <a:endParaRPr lang="en-US" altLang="ja-JP" dirty="0"/>
          </a:p>
          <a:p>
            <a:pPr>
              <a:lnSpc>
                <a:spcPct val="120000"/>
              </a:lnSpc>
            </a:pPr>
            <a:r>
              <a:rPr kumimoji="1" lang="ja-JP" altLang="en-US"/>
              <a:t>スプレッドシートに受検者番号を採点者ごとにランダムに書いておいて，上から順に採点してくださいってする→</a:t>
            </a:r>
            <a:endParaRPr kumimoji="1" lang="en-US" altLang="ja-JP" dirty="0"/>
          </a:p>
          <a:p>
            <a:pPr>
              <a:lnSpc>
                <a:spcPct val="120000"/>
              </a:lnSpc>
            </a:pPr>
            <a:r>
              <a:rPr lang="ja-JP" altLang="en-US"/>
              <a:t>採点時間の間隔はどのくらいが良いか？（開けすぎても良くない気がする）</a:t>
            </a:r>
            <a:endParaRPr kumimoji="1" lang="ja-JP" altLang="en-US"/>
          </a:p>
        </p:txBody>
      </p:sp>
      <p:pic>
        <p:nvPicPr>
          <p:cNvPr id="5" name="図 4">
            <a:extLst>
              <a:ext uri="{FF2B5EF4-FFF2-40B4-BE49-F238E27FC236}">
                <a16:creationId xmlns:a16="http://schemas.microsoft.com/office/drawing/2014/main" id="{93200C9E-5265-4244-A4F7-5CE1736A5329}"/>
              </a:ext>
            </a:extLst>
          </p:cNvPr>
          <p:cNvPicPr>
            <a:picLocks noChangeAspect="1"/>
          </p:cNvPicPr>
          <p:nvPr/>
        </p:nvPicPr>
        <p:blipFill>
          <a:blip r:embed="rId3"/>
          <a:stretch>
            <a:fillRect/>
          </a:stretch>
        </p:blipFill>
        <p:spPr>
          <a:xfrm>
            <a:off x="6096000" y="833377"/>
            <a:ext cx="5382553" cy="5474825"/>
          </a:xfrm>
          <a:prstGeom prst="rect">
            <a:avLst/>
          </a:prstGeom>
        </p:spPr>
      </p:pic>
    </p:spTree>
    <p:extLst>
      <p:ext uri="{BB962C8B-B14F-4D97-AF65-F5344CB8AC3E}">
        <p14:creationId xmlns:p14="http://schemas.microsoft.com/office/powerpoint/2010/main" val="27550441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598F-C0BB-F547-8E21-A5C695F33C75}"/>
              </a:ext>
            </a:extLst>
          </p:cNvPr>
          <p:cNvSpPr>
            <a:spLocks noGrp="1"/>
          </p:cNvSpPr>
          <p:nvPr>
            <p:ph type="title"/>
          </p:nvPr>
        </p:nvSpPr>
        <p:spPr/>
        <p:txBody>
          <a:bodyPr/>
          <a:lstStyle/>
          <a:p>
            <a:r>
              <a:rPr lang="ja-JP" altLang="en-US"/>
              <a:t>今週</a:t>
            </a:r>
            <a:r>
              <a:rPr kumimoji="1" lang="ja-JP" altLang="en-US"/>
              <a:t>やること</a:t>
            </a:r>
          </a:p>
        </p:txBody>
      </p:sp>
      <p:sp>
        <p:nvSpPr>
          <p:cNvPr id="3" name="コンテンツ プレースホルダー 2">
            <a:extLst>
              <a:ext uri="{FF2B5EF4-FFF2-40B4-BE49-F238E27FC236}">
                <a16:creationId xmlns:a16="http://schemas.microsoft.com/office/drawing/2014/main" id="{77BE05AC-D45C-6342-A887-CFFC40650E41}"/>
              </a:ext>
            </a:extLst>
          </p:cNvPr>
          <p:cNvSpPr>
            <a:spLocks noGrp="1"/>
          </p:cNvSpPr>
          <p:nvPr>
            <p:ph idx="1"/>
          </p:nvPr>
        </p:nvSpPr>
        <p:spPr/>
        <p:txBody>
          <a:bodyPr/>
          <a:lstStyle/>
          <a:p>
            <a:r>
              <a:rPr kumimoji="1" lang="ja-JP" altLang="en-US"/>
              <a:t>既存モデル実装</a:t>
            </a:r>
            <a:r>
              <a:rPr kumimoji="1" lang="en-US" altLang="ja-JP" dirty="0"/>
              <a:t>(</a:t>
            </a:r>
            <a:r>
              <a:rPr kumimoji="1" lang="en-US" altLang="ja-JP" dirty="0" err="1"/>
              <a:t>beta_rt</a:t>
            </a:r>
            <a:r>
              <a:rPr kumimoji="1" lang="ja-JP" altLang="en-US"/>
              <a:t>を</a:t>
            </a:r>
            <a:r>
              <a:rPr kumimoji="1" lang="en-US" altLang="ja-JP" dirty="0" err="1"/>
              <a:t>TimeID</a:t>
            </a:r>
            <a:r>
              <a:rPr kumimoji="1" lang="ja-JP" altLang="en-US"/>
              <a:t>が直でくるものに変える</a:t>
            </a:r>
            <a:r>
              <a:rPr kumimoji="1" lang="en-US" altLang="ja-JP" dirty="0"/>
              <a:t>)</a:t>
            </a:r>
          </a:p>
          <a:p>
            <a:r>
              <a:rPr lang="ja-JP" altLang="en-US"/>
              <a:t>実験の採点シート作成</a:t>
            </a:r>
            <a:endParaRPr lang="en-US" altLang="ja-JP" dirty="0"/>
          </a:p>
          <a:p>
            <a:pPr lvl="1"/>
            <a:r>
              <a:rPr kumimoji="1" lang="ja-JP" altLang="en-US"/>
              <a:t>人によって別のファイル</a:t>
            </a:r>
            <a:endParaRPr kumimoji="1" lang="en-US" altLang="ja-JP" dirty="0"/>
          </a:p>
          <a:p>
            <a:pPr lvl="1"/>
            <a:r>
              <a:rPr lang="ja-JP" altLang="en-US"/>
              <a:t>日付ごとにシート分ける</a:t>
            </a:r>
            <a:endParaRPr lang="en-US" altLang="ja-JP" dirty="0"/>
          </a:p>
          <a:p>
            <a:pPr lvl="1"/>
            <a:r>
              <a:rPr kumimoji="1" lang="en-US" altLang="ja-JP" dirty="0"/>
              <a:t>1</a:t>
            </a:r>
            <a:r>
              <a:rPr kumimoji="1" lang="ja-JP" altLang="en-US"/>
              <a:t>日おき</a:t>
            </a:r>
            <a:r>
              <a:rPr kumimoji="1" lang="en-US" altLang="ja-JP" dirty="0"/>
              <a:t>(30</a:t>
            </a:r>
            <a:r>
              <a:rPr kumimoji="1" lang="ja-JP" altLang="en-US"/>
              <a:t>問ずつ</a:t>
            </a:r>
            <a:r>
              <a:rPr kumimoji="1" lang="en-US" altLang="ja-JP" dirty="0"/>
              <a:t>4</a:t>
            </a:r>
            <a:r>
              <a:rPr kumimoji="1" lang="ja-JP" altLang="en-US"/>
              <a:t>日間とかで</a:t>
            </a:r>
            <a:r>
              <a:rPr kumimoji="1" lang="en-US" altLang="ja-JP" dirty="0"/>
              <a:t>)</a:t>
            </a:r>
          </a:p>
          <a:p>
            <a:pPr lvl="1"/>
            <a:r>
              <a:rPr lang="ja-JP" altLang="en-US"/>
              <a:t>順番を決めとく</a:t>
            </a:r>
            <a:r>
              <a:rPr lang="en-US" altLang="ja-JP" dirty="0"/>
              <a:t>(</a:t>
            </a:r>
            <a:r>
              <a:rPr lang="ja-JP" altLang="en-US"/>
              <a:t>人によって違う</a:t>
            </a:r>
            <a:r>
              <a:rPr lang="en-US" altLang="ja-JP" dirty="0"/>
              <a:t>)</a:t>
            </a:r>
          </a:p>
          <a:p>
            <a:pPr lvl="1"/>
            <a:r>
              <a:rPr kumimoji="1" lang="ja-JP" altLang="en-US"/>
              <a:t>課題は</a:t>
            </a:r>
            <a:r>
              <a:rPr lang="en-US" altLang="ja-JP" dirty="0"/>
              <a:t>1</a:t>
            </a:r>
            <a:r>
              <a:rPr lang="ja-JP" altLang="en-US"/>
              <a:t>を使う</a:t>
            </a:r>
            <a:endParaRPr kumimoji="1" lang="ja-JP" altLang="en-US"/>
          </a:p>
        </p:txBody>
      </p:sp>
    </p:spTree>
    <p:extLst>
      <p:ext uri="{BB962C8B-B14F-4D97-AF65-F5344CB8AC3E}">
        <p14:creationId xmlns:p14="http://schemas.microsoft.com/office/powerpoint/2010/main" val="10060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3AE02E3-4F51-E54D-9EE9-F4F3F019CD0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5AAE8426-D974-F340-8D8C-BFBE17837B5B}"/>
              </a:ext>
            </a:extLst>
          </p:cNvPr>
          <p:cNvSpPr>
            <a:spLocks noGrp="1"/>
          </p:cNvSpPr>
          <p:nvPr>
            <p:ph type="subTitle" idx="1"/>
          </p:nvPr>
        </p:nvSpPr>
        <p:spPr/>
        <p:txBody>
          <a:bodyPr/>
          <a:lstStyle/>
          <a:p>
            <a:r>
              <a:rPr lang="en-US" altLang="ja-JP" dirty="0"/>
              <a:t>10/26</a:t>
            </a:r>
          </a:p>
          <a:p>
            <a:r>
              <a:rPr lang="ja-JP" altLang="en-US"/>
              <a:t>林真由</a:t>
            </a:r>
          </a:p>
        </p:txBody>
      </p:sp>
    </p:spTree>
    <p:extLst>
      <p:ext uri="{BB962C8B-B14F-4D97-AF65-F5344CB8AC3E}">
        <p14:creationId xmlns:p14="http://schemas.microsoft.com/office/powerpoint/2010/main" val="346314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3379C-A6B1-DF40-8B00-BA5FB0BC93EE}"/>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962256A-A486-AB48-9D10-D7E8DA7EC856}"/>
              </a:ext>
            </a:extLst>
          </p:cNvPr>
          <p:cNvSpPr>
            <a:spLocks noGrp="1"/>
          </p:cNvSpPr>
          <p:nvPr>
            <p:ph idx="1"/>
          </p:nvPr>
        </p:nvSpPr>
        <p:spPr/>
        <p:txBody>
          <a:bodyPr/>
          <a:lstStyle/>
          <a:p>
            <a:r>
              <a:rPr lang="ja-JP" altLang="en-US"/>
              <a:t>既存モデル実装</a:t>
            </a:r>
            <a:r>
              <a:rPr lang="en-US" altLang="ja-JP" dirty="0"/>
              <a:t>(</a:t>
            </a:r>
            <a:r>
              <a:rPr lang="en-US" altLang="ja-JP" dirty="0" err="1"/>
              <a:t>beta_rt</a:t>
            </a:r>
            <a:r>
              <a:rPr lang="ja-JP" altLang="en-US"/>
              <a:t>を</a:t>
            </a:r>
            <a:r>
              <a:rPr lang="en-US" altLang="ja-JP" dirty="0" err="1"/>
              <a:t>TimeID</a:t>
            </a:r>
            <a:r>
              <a:rPr lang="ja-JP" altLang="en-US"/>
              <a:t>が直でくるものに変える</a:t>
            </a:r>
            <a:r>
              <a:rPr lang="en-US" altLang="ja-JP" dirty="0"/>
              <a:t>)</a:t>
            </a:r>
          </a:p>
          <a:p>
            <a:r>
              <a:rPr lang="ja-JP" altLang="en-US"/>
              <a:t>実験の採点シート作成</a:t>
            </a:r>
            <a:endParaRPr lang="en-US" altLang="ja-JP" dirty="0"/>
          </a:p>
          <a:p>
            <a:endParaRPr kumimoji="1" lang="ja-JP" altLang="en-US"/>
          </a:p>
        </p:txBody>
      </p:sp>
    </p:spTree>
    <p:extLst>
      <p:ext uri="{BB962C8B-B14F-4D97-AF65-F5344CB8AC3E}">
        <p14:creationId xmlns:p14="http://schemas.microsoft.com/office/powerpoint/2010/main" val="4110675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537FD-762B-7846-B6B1-4FB621923724}"/>
              </a:ext>
            </a:extLst>
          </p:cNvPr>
          <p:cNvSpPr>
            <a:spLocks noGrp="1"/>
          </p:cNvSpPr>
          <p:nvPr>
            <p:ph type="title"/>
          </p:nvPr>
        </p:nvSpPr>
        <p:spPr/>
        <p:txBody>
          <a:bodyPr/>
          <a:lstStyle/>
          <a:p>
            <a:r>
              <a:rPr kumimoji="1" lang="ja-JP" altLang="en-US"/>
              <a:t>実験結果</a:t>
            </a:r>
          </a:p>
        </p:txBody>
      </p:sp>
      <p:sp>
        <p:nvSpPr>
          <p:cNvPr id="8" name="コンテンツ プレースホルダー 7">
            <a:extLst>
              <a:ext uri="{FF2B5EF4-FFF2-40B4-BE49-F238E27FC236}">
                <a16:creationId xmlns:a16="http://schemas.microsoft.com/office/drawing/2014/main" id="{40A95299-09BE-F64D-ADE2-9EEB9C39F270}"/>
              </a:ext>
            </a:extLst>
          </p:cNvPr>
          <p:cNvSpPr>
            <a:spLocks noGrp="1"/>
          </p:cNvSpPr>
          <p:nvPr>
            <p:ph idx="1"/>
          </p:nvPr>
        </p:nvSpPr>
        <p:spPr/>
        <p:txBody>
          <a:bodyPr/>
          <a:lstStyle/>
          <a:p>
            <a:r>
              <a:rPr lang="ja-JP" altLang="en-US"/>
              <a:t>あまり良くない</a:t>
            </a:r>
          </a:p>
        </p:txBody>
      </p:sp>
    </p:spTree>
    <p:extLst>
      <p:ext uri="{BB962C8B-B14F-4D97-AF65-F5344CB8AC3E}">
        <p14:creationId xmlns:p14="http://schemas.microsoft.com/office/powerpoint/2010/main" val="22590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35538-B555-BD45-A1DF-009060927DCF}"/>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8DF54AB7-A28C-9E4C-A5E3-F7B93CC9CE06}"/>
              </a:ext>
            </a:extLst>
          </p:cNvPr>
          <p:cNvSpPr>
            <a:spLocks noGrp="1"/>
          </p:cNvSpPr>
          <p:nvPr>
            <p:ph idx="1"/>
          </p:nvPr>
        </p:nvSpPr>
        <p:spPr/>
        <p:txBody>
          <a:bodyPr/>
          <a:lstStyle/>
          <a:p>
            <a:r>
              <a:rPr kumimoji="1" lang="ja-JP" altLang="en-US"/>
              <a:t>実験は来月一斉にやる</a:t>
            </a:r>
            <a:endParaRPr kumimoji="1" lang="en-US" altLang="ja-JP" dirty="0"/>
          </a:p>
          <a:p>
            <a:r>
              <a:rPr lang="ja-JP" altLang="en-US"/>
              <a:t>既存モデル</a:t>
            </a:r>
            <a:r>
              <a:rPr lang="en-US" altLang="ja-JP" dirty="0"/>
              <a:t>Pai_1r</a:t>
            </a:r>
            <a:r>
              <a:rPr lang="ja-JP" altLang="en-US"/>
              <a:t>消して回す</a:t>
            </a:r>
            <a:endParaRPr kumimoji="1" lang="en-US" altLang="ja-JP" dirty="0"/>
          </a:p>
          <a:p>
            <a:r>
              <a:rPr lang="ja-JP" altLang="en-US"/>
              <a:t>シート</a:t>
            </a:r>
            <a:r>
              <a:rPr lang="en-US" altLang="ja-JP" dirty="0"/>
              <a:t>16</a:t>
            </a:r>
            <a:r>
              <a:rPr lang="ja-JP" altLang="en-US"/>
              <a:t>枚作る</a:t>
            </a:r>
            <a:r>
              <a:rPr lang="en-US" altLang="ja-JP" dirty="0"/>
              <a:t>(</a:t>
            </a:r>
            <a:r>
              <a:rPr lang="ja-JP" altLang="en-US"/>
              <a:t>指示書含む：課題文・採点基準・バイアスつける人はその指示・採点する時間と間隔など</a:t>
            </a:r>
            <a:r>
              <a:rPr lang="en-US" altLang="ja-JP" dirty="0"/>
              <a:t>)</a:t>
            </a:r>
          </a:p>
          <a:p>
            <a:r>
              <a:rPr kumimoji="1" lang="ja-JP" altLang="en-US"/>
              <a:t>被験者集める</a:t>
            </a:r>
            <a:r>
              <a:rPr lang="ja-JP" altLang="en-US"/>
              <a:t>（宇都研で</a:t>
            </a:r>
            <a:r>
              <a:rPr lang="en-US" altLang="ja-JP" dirty="0"/>
              <a:t>5</a:t>
            </a:r>
            <a:r>
              <a:rPr lang="ja-JP" altLang="en-US"/>
              <a:t>人いる）</a:t>
            </a:r>
            <a:endParaRPr kumimoji="1" lang="ja-JP" altLang="en-US"/>
          </a:p>
        </p:txBody>
      </p:sp>
    </p:spTree>
    <p:extLst>
      <p:ext uri="{BB962C8B-B14F-4D97-AF65-F5344CB8AC3E}">
        <p14:creationId xmlns:p14="http://schemas.microsoft.com/office/powerpoint/2010/main" val="250950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11/2</a:t>
            </a:r>
          </a:p>
          <a:p>
            <a:r>
              <a:rPr lang="ja-JP" altLang="en-US"/>
              <a:t>林真由</a:t>
            </a:r>
            <a:endParaRPr kumimoji="1" lang="ja-JP" altLang="en-US"/>
          </a:p>
        </p:txBody>
      </p:sp>
    </p:spTree>
    <p:extLst>
      <p:ext uri="{BB962C8B-B14F-4D97-AF65-F5344CB8AC3E}">
        <p14:creationId xmlns:p14="http://schemas.microsoft.com/office/powerpoint/2010/main" val="3146274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4B15D-A7AB-CC4E-8461-55E9491F0DB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BA3CD5AF-B911-B34D-8382-F8F65B9765F2}"/>
              </a:ext>
            </a:extLst>
          </p:cNvPr>
          <p:cNvSpPr>
            <a:spLocks noGrp="1"/>
          </p:cNvSpPr>
          <p:nvPr>
            <p:ph idx="1"/>
          </p:nvPr>
        </p:nvSpPr>
        <p:spPr/>
        <p:txBody>
          <a:bodyPr/>
          <a:lstStyle/>
          <a:p>
            <a:r>
              <a:rPr kumimoji="1" lang="ja-JP" altLang="en-US"/>
              <a:t>実験の準備</a:t>
            </a:r>
            <a:endParaRPr kumimoji="1" lang="en-US" altLang="ja-JP" dirty="0"/>
          </a:p>
          <a:p>
            <a:pPr lvl="1"/>
            <a:r>
              <a:rPr lang="ja-JP" altLang="en-US"/>
              <a:t>シート作成</a:t>
            </a:r>
            <a:r>
              <a:rPr lang="en-US" altLang="ja-JP" dirty="0"/>
              <a:t>(16</a:t>
            </a:r>
            <a:r>
              <a:rPr lang="ja-JP" altLang="en-US"/>
              <a:t>枚</a:t>
            </a:r>
            <a:r>
              <a:rPr lang="en-US" altLang="ja-JP" dirty="0"/>
              <a:t>)</a:t>
            </a:r>
          </a:p>
          <a:p>
            <a:pPr lvl="1"/>
            <a:r>
              <a:rPr kumimoji="1" lang="ja-JP" altLang="en-US"/>
              <a:t>被験者集め</a:t>
            </a:r>
            <a:r>
              <a:rPr kumimoji="1" lang="en-US" altLang="ja-JP" dirty="0"/>
              <a:t>(11</a:t>
            </a:r>
            <a:r>
              <a:rPr kumimoji="1" lang="ja-JP" altLang="en-US"/>
              <a:t>人集まりました</a:t>
            </a:r>
            <a:r>
              <a:rPr kumimoji="1" lang="en-US" altLang="ja-JP" dirty="0"/>
              <a:t>)</a:t>
            </a:r>
          </a:p>
          <a:p>
            <a:pPr lvl="2"/>
            <a:r>
              <a:rPr kumimoji="1" lang="ja-JP" altLang="en-US"/>
              <a:t>そのうち，リモートでできるならやりますという人が何人か</a:t>
            </a:r>
            <a:endParaRPr kumimoji="1" lang="en-US" altLang="ja-JP" dirty="0"/>
          </a:p>
          <a:p>
            <a:r>
              <a:rPr lang="ja-JP" altLang="en-US"/>
              <a:t>シミュレーション実験</a:t>
            </a:r>
            <a:endParaRPr lang="en-US" altLang="ja-JP" dirty="0"/>
          </a:p>
          <a:p>
            <a:pPr lvl="1"/>
            <a:r>
              <a:rPr kumimoji="1" lang="en-US" altLang="ja-JP" dirty="0"/>
              <a:t>Pai_1</a:t>
            </a:r>
            <a:r>
              <a:rPr lang="en-US" altLang="ja-JP" dirty="0"/>
              <a:t>r</a:t>
            </a:r>
            <a:r>
              <a:rPr lang="ja-JP" altLang="en-US"/>
              <a:t>を除いたモデルで回す</a:t>
            </a:r>
            <a:endParaRPr kumimoji="1" lang="ja-JP" altLang="en-US"/>
          </a:p>
        </p:txBody>
      </p:sp>
    </p:spTree>
    <p:extLst>
      <p:ext uri="{BB962C8B-B14F-4D97-AF65-F5344CB8AC3E}">
        <p14:creationId xmlns:p14="http://schemas.microsoft.com/office/powerpoint/2010/main" val="210025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F1A34-B90D-DB4C-A450-4907C55F45F1}"/>
              </a:ext>
            </a:extLst>
          </p:cNvPr>
          <p:cNvSpPr>
            <a:spLocks noGrp="1"/>
          </p:cNvSpPr>
          <p:nvPr>
            <p:ph type="title"/>
          </p:nvPr>
        </p:nvSpPr>
        <p:spPr/>
        <p:txBody>
          <a:bodyPr/>
          <a:lstStyle/>
          <a:p>
            <a:r>
              <a:rPr kumimoji="1" lang="ja-JP" altLang="en-US"/>
              <a:t>シミュレーション実験の結果</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EFEFFD-7227-D043-AAAC-5D7CBFC8073E}"/>
                  </a:ext>
                </a:extLst>
              </p:cNvPr>
              <p:cNvSpPr>
                <a:spLocks noGrp="1"/>
              </p:cNvSpPr>
              <p:nvPr>
                <p:ph idx="1"/>
              </p:nvPr>
            </p:nvSpPr>
            <p:spPr/>
            <p:txBody>
              <a:bodyPr/>
              <a:lstStyle/>
              <a:p>
                <a:r>
                  <a:rPr kumimoji="1" lang="en-US" altLang="ja-JP" dirty="0"/>
                  <a:t>θ</a:t>
                </a:r>
                <a:r>
                  <a:rPr kumimoji="1" lang="ja-JP" altLang="en-US"/>
                  <a:t>がまだ少し悪いかも</a:t>
                </a:r>
                <a:endParaRPr kumimoji="1" lang="en-US" altLang="ja-JP" dirty="0"/>
              </a:p>
              <a:p>
                <a:endParaRPr lang="en-US" altLang="ja-JP" dirty="0"/>
              </a:p>
              <a:p>
                <a14:m>
                  <m:oMath xmlns:m="http://schemas.openxmlformats.org/officeDocument/2006/math">
                    <m:r>
                      <a:rPr kumimoji="1" lang="ja-JP" altLang="en-US" i="1" dirty="0" smtClean="0">
                        <a:latin typeface="Cambria Math" panose="02040503050406030204" pitchFamily="18" charset="0"/>
                      </a:rPr>
                      <m:t>試</m:t>
                    </m:r>
                    <m:r>
                      <a:rPr kumimoji="1" lang="ja-JP" altLang="en-US" i="1" dirty="0" smtClean="0">
                        <a:latin typeface="Cambria Math" panose="02040503050406030204" pitchFamily="18" charset="0"/>
                      </a:rPr>
                      <m:t>しに</m:t>
                    </m:r>
                    <m:nary>
                      <m:naryPr>
                        <m:chr m:val="∑"/>
                        <m:subHide m:val="on"/>
                        <m:supHide m:val="on"/>
                        <m:ctrlPr>
                          <a:rPr kumimoji="1" lang="ja-JP" altLang="en-US" i="1" smtClean="0">
                            <a:latin typeface="Cambria Math" panose="02040503050406030204" pitchFamily="18" charset="0"/>
                          </a:rPr>
                        </m:ctrlPr>
                      </m:naryPr>
                      <m:sub/>
                      <m:sup/>
                      <m:e>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e>
                    </m:nary>
                    <m:r>
                      <a:rPr kumimoji="1" lang="en-US" altLang="ja-JP" b="0" i="1" smtClean="0">
                        <a:latin typeface="Cambria Math" panose="02040503050406030204" pitchFamily="18" charset="0"/>
                      </a:rPr>
                      <m:t>=0</m:t>
                    </m:r>
                    <m:r>
                      <a:rPr lang="ja-JP" altLang="en-US" i="1" smtClean="0">
                        <a:latin typeface="Cambria Math" panose="02040503050406030204" pitchFamily="18" charset="0"/>
                      </a:rPr>
                      <m:t>の</m:t>
                    </m:r>
                    <m:r>
                      <a:rPr lang="ja-JP" altLang="en-US" i="1">
                        <a:latin typeface="Cambria Math" panose="02040503050406030204" pitchFamily="18" charset="0"/>
                      </a:rPr>
                      <m:t>制約</m:t>
                    </m:r>
                    <m:r>
                      <a:rPr lang="ja-JP" altLang="en-US" i="1">
                        <a:latin typeface="Cambria Math" panose="02040503050406030204" pitchFamily="18" charset="0"/>
                      </a:rPr>
                      <m:t>をつけてみた</m:t>
                    </m:r>
                  </m:oMath>
                </a14:m>
                <a:endParaRPr kumimoji="1" lang="ja-JP" altLang="en-US"/>
              </a:p>
            </p:txBody>
          </p:sp>
        </mc:Choice>
        <mc:Fallback xmlns="">
          <p:sp>
            <p:nvSpPr>
              <p:cNvPr id="3" name="コンテンツ プレースホルダー 2">
                <a:extLst>
                  <a:ext uri="{FF2B5EF4-FFF2-40B4-BE49-F238E27FC236}">
                    <a16:creationId xmlns:a16="http://schemas.microsoft.com/office/drawing/2014/main" id="{E1EFEFFD-7227-D043-AAAC-5D7CBFC807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88869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27ACD-31EE-C348-8519-5FCEA4434DC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9782C27C-9589-9B4F-890B-2C11A3E8A158}"/>
              </a:ext>
            </a:extLst>
          </p:cNvPr>
          <p:cNvSpPr>
            <a:spLocks noGrp="1"/>
          </p:cNvSpPr>
          <p:nvPr>
            <p:ph type="subTitle" idx="1"/>
          </p:nvPr>
        </p:nvSpPr>
        <p:spPr/>
        <p:txBody>
          <a:bodyPr/>
          <a:lstStyle/>
          <a:p>
            <a:r>
              <a:rPr kumimoji="1" lang="en-US" altLang="ja-JP" dirty="0"/>
              <a:t>11/9</a:t>
            </a:r>
          </a:p>
          <a:p>
            <a:r>
              <a:rPr lang="ja-JP" altLang="en-US"/>
              <a:t>林真由</a:t>
            </a:r>
            <a:endParaRPr kumimoji="1" lang="ja-JP" altLang="en-US"/>
          </a:p>
        </p:txBody>
      </p:sp>
    </p:spTree>
    <p:extLst>
      <p:ext uri="{BB962C8B-B14F-4D97-AF65-F5344CB8AC3E}">
        <p14:creationId xmlns:p14="http://schemas.microsoft.com/office/powerpoint/2010/main" val="298516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07094-26F5-7145-8BD4-4BEEF17A20A0}"/>
              </a:ext>
            </a:extLst>
          </p:cNvPr>
          <p:cNvSpPr>
            <a:spLocks noGrp="1"/>
          </p:cNvSpPr>
          <p:nvPr>
            <p:ph type="title"/>
          </p:nvPr>
        </p:nvSpPr>
        <p:spPr/>
        <p:txBody>
          <a:bodyPr/>
          <a:lstStyle/>
          <a:p>
            <a:r>
              <a:rPr kumimoji="1" lang="ja-JP" altLang="en-US"/>
              <a:t>混合ファセットモデル</a:t>
            </a:r>
          </a:p>
        </p:txBody>
      </p:sp>
      <p:sp>
        <p:nvSpPr>
          <p:cNvPr id="3" name="コンテンツ プレースホルダー 2">
            <a:extLst>
              <a:ext uri="{FF2B5EF4-FFF2-40B4-BE49-F238E27FC236}">
                <a16:creationId xmlns:a16="http://schemas.microsoft.com/office/drawing/2014/main" id="{A88BD433-B5E3-294A-92FE-A792A9959635}"/>
              </a:ext>
            </a:extLst>
          </p:cNvPr>
          <p:cNvSpPr>
            <a:spLocks noGrp="1"/>
          </p:cNvSpPr>
          <p:nvPr>
            <p:ph idx="1"/>
          </p:nvPr>
        </p:nvSpPr>
        <p:spPr/>
        <p:txBody>
          <a:bodyPr/>
          <a:lstStyle/>
          <a:p>
            <a:r>
              <a:rPr kumimoji="1" lang="ja-JP" altLang="en-US"/>
              <a:t>前のページの式と、</a:t>
            </a:r>
            <a:r>
              <a:rPr kumimoji="1" lang="en-US" altLang="ja-JP" dirty="0"/>
              <a:t>DIRF</a:t>
            </a:r>
            <a:r>
              <a:rPr kumimoji="1" lang="ja-JP" altLang="en-US"/>
              <a:t>モデルを組み合わせたもの</a:t>
            </a:r>
            <a:endParaRPr kumimoji="1" lang="en-US" altLang="ja-JP" dirty="0"/>
          </a:p>
          <a:p>
            <a:pPr marL="0" indent="0">
              <a:buNone/>
            </a:pPr>
            <a:r>
              <a:rPr lang="ja-JP" altLang="en-US"/>
              <a:t>　　→</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endParaRPr lang="en-US" altLang="ja-JP" dirty="0">
              <a:solidFill>
                <a:srgbClr val="FF0000"/>
              </a:solidFill>
            </a:endParaRPr>
          </a:p>
          <a:p>
            <a:r>
              <a:rPr kumimoji="1" lang="ja-JP" altLang="en-US"/>
              <a:t>前のページの式と、</a:t>
            </a:r>
            <a:r>
              <a:rPr kumimoji="1" lang="en-US" altLang="ja-JP" dirty="0"/>
              <a:t>DRF</a:t>
            </a:r>
            <a:r>
              <a:rPr kumimoji="1" lang="ja-JP" altLang="en-US"/>
              <a:t>モデルを組み合わせたもの</a:t>
            </a:r>
            <a:endParaRPr kumimoji="1" lang="en-US" altLang="ja-JP" dirty="0"/>
          </a:p>
          <a:p>
            <a:pPr marL="0" indent="0">
              <a:buNone/>
            </a:pPr>
            <a:r>
              <a:rPr lang="ja-JP" altLang="en-US"/>
              <a:t>　　</a:t>
            </a:r>
            <a:r>
              <a:rPr kumimoji="1" lang="ja-JP" altLang="en-US"/>
              <a:t>→</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endParaRPr kumimoji="1" lang="en-US" altLang="ja-JP" dirty="0">
              <a:solidFill>
                <a:srgbClr val="FF0000"/>
              </a:solidFill>
            </a:endParaRPr>
          </a:p>
        </p:txBody>
      </p:sp>
    </p:spTree>
    <p:extLst>
      <p:ext uri="{BB962C8B-B14F-4D97-AF65-F5344CB8AC3E}">
        <p14:creationId xmlns:p14="http://schemas.microsoft.com/office/powerpoint/2010/main" val="18614066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7F59-57D1-F845-B294-2556ACE68898}"/>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701C49F-4CB4-A649-A0C9-5079BAF45836}"/>
              </a:ext>
            </a:extLst>
          </p:cNvPr>
          <p:cNvSpPr>
            <a:spLocks noGrp="1"/>
          </p:cNvSpPr>
          <p:nvPr>
            <p:ph idx="1"/>
          </p:nvPr>
        </p:nvSpPr>
        <p:spPr/>
        <p:txBody>
          <a:bodyPr/>
          <a:lstStyle/>
          <a:p>
            <a:r>
              <a:rPr kumimoji="1" lang="ja-JP" altLang="en-US"/>
              <a:t>シミュレーション実験</a:t>
            </a:r>
            <a:endParaRPr kumimoji="1" lang="en-US" altLang="ja-JP" dirty="0"/>
          </a:p>
          <a:p>
            <a:pPr marL="914400" lvl="1" indent="-457200">
              <a:buFont typeface="+mj-ea"/>
              <a:buAutoNum type="circleNumDbPlain"/>
            </a:pPr>
            <a:r>
              <a:rPr lang="en" altLang="ja-JP" dirty="0"/>
              <a:t>Pai_1r</a:t>
            </a:r>
            <a:r>
              <a:rPr lang="ja-JP" altLang="en-US"/>
              <a:t>と</a:t>
            </a:r>
            <a:r>
              <a:rPr lang="en" altLang="ja-JP" dirty="0" err="1"/>
              <a:t>TimeID</a:t>
            </a:r>
            <a:r>
              <a:rPr lang="ja-JP" altLang="en-US"/>
              <a:t>を消してやってみる→いい感じ</a:t>
            </a:r>
            <a:endParaRPr lang="en-US" altLang="ja-JP" dirty="0"/>
          </a:p>
          <a:p>
            <a:pPr marL="914400" lvl="1" indent="-457200">
              <a:buFont typeface="+mj-ea"/>
              <a:buAutoNum type="circleNumDbPlain"/>
            </a:pPr>
            <a:r>
              <a:rPr lang="en-US" altLang="ja-JP" dirty="0">
                <a:solidFill>
                  <a:srgbClr val="000000"/>
                </a:solidFill>
                <a:latin typeface="游ゴシック" panose="020B0400000000000000" pitchFamily="34" charset="-128"/>
              </a:rPr>
              <a:t>Pai_0r</a:t>
            </a:r>
            <a:r>
              <a:rPr lang="ja-JP" altLang="en-US">
                <a:solidFill>
                  <a:srgbClr val="000000"/>
                </a:solidFill>
                <a:latin typeface="游ゴシック" panose="020B0400000000000000" pitchFamily="34" charset="-128"/>
              </a:rPr>
              <a:t>にゼロサム→ちょっと良くなったけど微妙</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en-US" altLang="ja-JP" dirty="0" err="1">
                <a:solidFill>
                  <a:srgbClr val="000000"/>
                </a:solidFill>
                <a:latin typeface="游ゴシック" panose="020B0400000000000000" pitchFamily="34" charset="-128"/>
              </a:rPr>
              <a:t>TimeID</a:t>
            </a:r>
            <a:r>
              <a:rPr lang="ja-JP" altLang="en-US">
                <a:solidFill>
                  <a:srgbClr val="000000"/>
                </a:solidFill>
                <a:latin typeface="游ゴシック" panose="020B0400000000000000" pitchFamily="34" charset="-128"/>
              </a:rPr>
              <a:t>を</a:t>
            </a:r>
            <a:r>
              <a:rPr lang="en-US" altLang="ja-JP" dirty="0">
                <a:solidFill>
                  <a:srgbClr val="000000"/>
                </a:solidFill>
                <a:latin typeface="游ゴシック" panose="020B0400000000000000" pitchFamily="34" charset="-128"/>
              </a:rPr>
              <a:t>1~0</a:t>
            </a:r>
            <a:r>
              <a:rPr lang="ja-JP" altLang="en-US">
                <a:solidFill>
                  <a:srgbClr val="000000"/>
                </a:solidFill>
                <a:latin typeface="游ゴシック" panose="020B0400000000000000" pitchFamily="34" charset="-128"/>
              </a:rPr>
              <a:t>にしてみる→</a:t>
            </a:r>
            <a:r>
              <a:rPr lang="en-US" altLang="ja-JP" dirty="0">
                <a:solidFill>
                  <a:srgbClr val="000000"/>
                </a:solidFill>
                <a:latin typeface="游ゴシック" panose="020B0400000000000000" pitchFamily="34" charset="-128"/>
              </a:rPr>
              <a:t>Pai_1r</a:t>
            </a:r>
            <a:r>
              <a:rPr lang="ja-JP" altLang="en-US">
                <a:solidFill>
                  <a:srgbClr val="000000"/>
                </a:solidFill>
                <a:latin typeface="游ゴシック" panose="020B0400000000000000" pitchFamily="34" charset="-128"/>
              </a:rPr>
              <a:t>が悪くなるけど他は微妙に良くなる</a:t>
            </a:r>
            <a:endParaRPr lang="en-US" altLang="ja-JP" dirty="0">
              <a:solidFill>
                <a:srgbClr val="000000"/>
              </a:solidFill>
              <a:latin typeface="游ゴシック" panose="020B0400000000000000" pitchFamily="34" charset="-128"/>
            </a:endParaRPr>
          </a:p>
          <a:p>
            <a:pPr marL="914400" lvl="1" indent="-457200">
              <a:buFont typeface="+mj-ea"/>
              <a:buAutoNum type="circleNumDbPlain"/>
            </a:pPr>
            <a:r>
              <a:rPr lang="ja-JP" altLang="en-US">
                <a:solidFill>
                  <a:srgbClr val="000000"/>
                </a:solidFill>
                <a:latin typeface="游ゴシック" panose="020B0400000000000000" pitchFamily="34" charset="-128"/>
              </a:rPr>
              <a:t>②と③組み合わせる→</a:t>
            </a:r>
            <a:r>
              <a:rPr lang="en-US" altLang="ja-JP" dirty="0">
                <a:solidFill>
                  <a:srgbClr val="000000"/>
                </a:solidFill>
                <a:latin typeface="游ゴシック" panose="020B0400000000000000" pitchFamily="34" charset="-128"/>
              </a:rPr>
              <a:t>③</a:t>
            </a:r>
            <a:r>
              <a:rPr lang="ja-JP" altLang="en-US">
                <a:solidFill>
                  <a:srgbClr val="000000"/>
                </a:solidFill>
                <a:latin typeface="游ゴシック" panose="020B0400000000000000" pitchFamily="34" charset="-128"/>
              </a:rPr>
              <a:t>と同じような結果</a:t>
            </a:r>
          </a:p>
          <a:p>
            <a:pPr lvl="1"/>
            <a:endParaRPr kumimoji="1" lang="ja-JP" altLang="en-US"/>
          </a:p>
        </p:txBody>
      </p:sp>
    </p:spTree>
    <p:extLst>
      <p:ext uri="{BB962C8B-B14F-4D97-AF65-F5344CB8AC3E}">
        <p14:creationId xmlns:p14="http://schemas.microsoft.com/office/powerpoint/2010/main" val="2334731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11/16</a:t>
            </a:r>
            <a:endParaRPr kumimoji="1" lang="ja-JP" altLang="en-US"/>
          </a:p>
        </p:txBody>
      </p:sp>
    </p:spTree>
    <p:extLst>
      <p:ext uri="{BB962C8B-B14F-4D97-AF65-F5344CB8AC3E}">
        <p14:creationId xmlns:p14="http://schemas.microsoft.com/office/powerpoint/2010/main" val="3443462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22AA5-71D1-6548-8CA9-01A830C85D4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735E83-887F-B84B-AA4E-B75A79D351C5}"/>
              </a:ext>
            </a:extLst>
          </p:cNvPr>
          <p:cNvSpPr>
            <a:spLocks noGrp="1"/>
          </p:cNvSpPr>
          <p:nvPr>
            <p:ph idx="1"/>
          </p:nvPr>
        </p:nvSpPr>
        <p:spPr/>
        <p:txBody>
          <a:bodyPr/>
          <a:lstStyle/>
          <a:p>
            <a:r>
              <a:rPr kumimoji="1" lang="ja-JP" altLang="en-US"/>
              <a:t>実験を開始してもらいました</a:t>
            </a:r>
            <a:r>
              <a:rPr lang="en-US" altLang="ja-JP" dirty="0"/>
              <a:t>(11</a:t>
            </a:r>
            <a:r>
              <a:rPr lang="ja-JP" altLang="en-US"/>
              <a:t>人</a:t>
            </a:r>
            <a:r>
              <a:rPr lang="en-US" altLang="ja-JP" dirty="0"/>
              <a:t>)</a:t>
            </a:r>
            <a:endParaRPr kumimoji="1" lang="en-US" altLang="ja-JP" dirty="0"/>
          </a:p>
          <a:p>
            <a:r>
              <a:rPr lang="ja-JP" altLang="en-US"/>
              <a:t>実験のシート作成</a:t>
            </a:r>
            <a:r>
              <a:rPr lang="en-US" altLang="ja-JP" dirty="0"/>
              <a:t>(</a:t>
            </a:r>
            <a:r>
              <a:rPr lang="ja-JP" altLang="en-US"/>
              <a:t>残りの</a:t>
            </a:r>
            <a:r>
              <a:rPr lang="en-US" altLang="ja-JP" dirty="0"/>
              <a:t>6</a:t>
            </a:r>
            <a:r>
              <a:rPr lang="ja-JP" altLang="en-US"/>
              <a:t>人分</a:t>
            </a:r>
            <a:r>
              <a:rPr lang="en-US" altLang="ja-JP" dirty="0"/>
              <a:t>)</a:t>
            </a:r>
          </a:p>
          <a:p>
            <a:endParaRPr lang="en-US" altLang="ja-JP" dirty="0"/>
          </a:p>
          <a:p>
            <a:r>
              <a:rPr kumimoji="1" lang="ja-JP" altLang="en-US">
                <a:solidFill>
                  <a:schemeClr val="bg2">
                    <a:lumMod val="50000"/>
                  </a:schemeClr>
                </a:solidFill>
              </a:rPr>
              <a:t>教習所を卒業しました</a:t>
            </a:r>
            <a:endParaRPr kumimoji="1" lang="en-US" altLang="ja-JP" dirty="0">
              <a:solidFill>
                <a:schemeClr val="bg2">
                  <a:lumMod val="50000"/>
                </a:schemeClr>
              </a:solidFill>
            </a:endParaRPr>
          </a:p>
          <a:p>
            <a:endParaRPr lang="en-US" altLang="ja-JP" dirty="0">
              <a:solidFill>
                <a:schemeClr val="bg2">
                  <a:lumMod val="50000"/>
                </a:schemeClr>
              </a:solidFill>
            </a:endParaRPr>
          </a:p>
        </p:txBody>
      </p:sp>
    </p:spTree>
    <p:extLst>
      <p:ext uri="{BB962C8B-B14F-4D97-AF65-F5344CB8AC3E}">
        <p14:creationId xmlns:p14="http://schemas.microsoft.com/office/powerpoint/2010/main" val="2417726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27D55-CE32-EF4A-BCBF-4C422D7680A5}"/>
              </a:ext>
            </a:extLst>
          </p:cNvPr>
          <p:cNvSpPr>
            <a:spLocks noGrp="1"/>
          </p:cNvSpPr>
          <p:nvPr>
            <p:ph type="title"/>
          </p:nvPr>
        </p:nvSpPr>
        <p:spPr/>
        <p:txBody>
          <a:bodyPr/>
          <a:lstStyle/>
          <a:p>
            <a:r>
              <a:rPr kumimoji="1" lang="ja-JP" altLang="en-US"/>
              <a:t>卒アルの写真について</a:t>
            </a:r>
          </a:p>
        </p:txBody>
      </p:sp>
      <p:sp>
        <p:nvSpPr>
          <p:cNvPr id="3" name="コンテンツ プレースホルダー 2">
            <a:extLst>
              <a:ext uri="{FF2B5EF4-FFF2-40B4-BE49-F238E27FC236}">
                <a16:creationId xmlns:a16="http://schemas.microsoft.com/office/drawing/2014/main" id="{DFC1A78C-7B57-B84F-9952-A35837848DE2}"/>
              </a:ext>
            </a:extLst>
          </p:cNvPr>
          <p:cNvSpPr>
            <a:spLocks noGrp="1"/>
          </p:cNvSpPr>
          <p:nvPr>
            <p:ph idx="1"/>
          </p:nvPr>
        </p:nvSpPr>
        <p:spPr/>
        <p:txBody>
          <a:bodyPr/>
          <a:lstStyle/>
          <a:p>
            <a:r>
              <a:rPr kumimoji="1" lang="en-US" altLang="ja-JP" dirty="0"/>
              <a:t>11/30</a:t>
            </a:r>
            <a:r>
              <a:rPr kumimoji="1" lang="ja-JP" altLang="en-US"/>
              <a:t>締め切り</a:t>
            </a:r>
            <a:endParaRPr kumimoji="1" lang="en-US" altLang="ja-JP" dirty="0"/>
          </a:p>
          <a:p>
            <a:r>
              <a:rPr lang="ja-JP" altLang="en-US"/>
              <a:t>集合写真？</a:t>
            </a:r>
            <a:endParaRPr lang="en-US" altLang="ja-JP" dirty="0"/>
          </a:p>
          <a:p>
            <a:r>
              <a:rPr kumimoji="1" lang="ja-JP" altLang="en-US"/>
              <a:t>来週撮れれば撮りたい</a:t>
            </a:r>
            <a:endParaRPr kumimoji="1" lang="en-US" altLang="ja-JP" dirty="0"/>
          </a:p>
          <a:p>
            <a:r>
              <a:rPr lang="ja-JP" altLang="en-US"/>
              <a:t>相談すれば待ってくれるようなので，再来週の</a:t>
            </a:r>
            <a:r>
              <a:rPr lang="en-US" altLang="ja-JP" dirty="0"/>
              <a:t>11/30</a:t>
            </a:r>
            <a:r>
              <a:rPr lang="ja-JP" altLang="en-US"/>
              <a:t>のゼミでも</a:t>
            </a:r>
            <a:endParaRPr kumimoji="1" lang="en-US" altLang="ja-JP" dirty="0"/>
          </a:p>
        </p:txBody>
      </p:sp>
    </p:spTree>
    <p:extLst>
      <p:ext uri="{BB962C8B-B14F-4D97-AF65-F5344CB8AC3E}">
        <p14:creationId xmlns:p14="http://schemas.microsoft.com/office/powerpoint/2010/main" val="16141605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E6DAA-4FD6-5E46-BEB4-FEE171F97A66}"/>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BA781A9-0AB5-AD46-9E83-EEA05600196D}"/>
              </a:ext>
            </a:extLst>
          </p:cNvPr>
          <p:cNvSpPr>
            <a:spLocks noGrp="1"/>
          </p:cNvSpPr>
          <p:nvPr>
            <p:ph type="subTitle" idx="1"/>
          </p:nvPr>
        </p:nvSpPr>
        <p:spPr/>
        <p:txBody>
          <a:bodyPr/>
          <a:lstStyle/>
          <a:p>
            <a:r>
              <a:rPr kumimoji="1" lang="en-US" altLang="ja-JP" dirty="0"/>
              <a:t>11/30</a:t>
            </a:r>
            <a:endParaRPr kumimoji="1" lang="ja-JP" altLang="en-US"/>
          </a:p>
        </p:txBody>
      </p:sp>
    </p:spTree>
    <p:extLst>
      <p:ext uri="{BB962C8B-B14F-4D97-AF65-F5344CB8AC3E}">
        <p14:creationId xmlns:p14="http://schemas.microsoft.com/office/powerpoint/2010/main" val="2079516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A1FB-0A09-584E-8034-44F33C4E1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520CBB9-146B-6043-A57F-75BD0E530F65}"/>
              </a:ext>
            </a:extLst>
          </p:cNvPr>
          <p:cNvSpPr>
            <a:spLocks noGrp="1"/>
          </p:cNvSpPr>
          <p:nvPr>
            <p:ph idx="1"/>
          </p:nvPr>
        </p:nvSpPr>
        <p:spPr/>
        <p:txBody>
          <a:bodyPr/>
          <a:lstStyle/>
          <a:p>
            <a:r>
              <a:rPr kumimoji="1" lang="ja-JP" altLang="en-US"/>
              <a:t>実験の返ってきたデータ整理</a:t>
            </a:r>
            <a:r>
              <a:rPr kumimoji="1" lang="en-US" altLang="ja-JP" dirty="0"/>
              <a:t>(</a:t>
            </a:r>
            <a:r>
              <a:rPr kumimoji="1" lang="ja-JP" altLang="en-US"/>
              <a:t>現時点</a:t>
            </a:r>
            <a:r>
              <a:rPr lang="en-US" altLang="ja-JP" dirty="0"/>
              <a:t>7</a:t>
            </a:r>
            <a:r>
              <a:rPr kumimoji="1" lang="en-US" altLang="ja-JP" dirty="0"/>
              <a:t>/16)</a:t>
            </a:r>
          </a:p>
          <a:p>
            <a:r>
              <a:rPr lang="ja-JP" altLang="en-US"/>
              <a:t>実験</a:t>
            </a:r>
            <a:r>
              <a:rPr lang="en-US" altLang="ja-JP" dirty="0"/>
              <a:t>(</a:t>
            </a:r>
            <a:r>
              <a:rPr lang="ja-JP" altLang="en-US"/>
              <a:t>自分がやる分</a:t>
            </a:r>
            <a:r>
              <a:rPr lang="en-US" altLang="ja-JP" dirty="0"/>
              <a:t>)</a:t>
            </a:r>
            <a:endParaRPr kumimoji="1" lang="en-US" altLang="ja-JP" dirty="0"/>
          </a:p>
        </p:txBody>
      </p:sp>
    </p:spTree>
    <p:extLst>
      <p:ext uri="{BB962C8B-B14F-4D97-AF65-F5344CB8AC3E}">
        <p14:creationId xmlns:p14="http://schemas.microsoft.com/office/powerpoint/2010/main" val="363396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12468-BEEA-8C49-B029-B157B0F0C56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34421CA-56F1-704A-9512-887213EFEC32}"/>
              </a:ext>
            </a:extLst>
          </p:cNvPr>
          <p:cNvSpPr>
            <a:spLocks noGrp="1"/>
          </p:cNvSpPr>
          <p:nvPr>
            <p:ph idx="1"/>
          </p:nvPr>
        </p:nvSpPr>
        <p:spPr/>
        <p:txBody>
          <a:bodyPr/>
          <a:lstStyle/>
          <a:p>
            <a:r>
              <a:rPr kumimoji="1" lang="ja-JP" altLang="en-US"/>
              <a:t>実データ実験</a:t>
            </a:r>
            <a:r>
              <a:rPr kumimoji="1" lang="en-US" altLang="ja-JP" dirty="0"/>
              <a:t>(</a:t>
            </a:r>
            <a:r>
              <a:rPr kumimoji="1" lang="ja-JP" altLang="en-US"/>
              <a:t>中間の時のデータで</a:t>
            </a:r>
            <a:r>
              <a:rPr kumimoji="1" lang="en-US" altLang="ja-JP" dirty="0"/>
              <a:t>)</a:t>
            </a:r>
            <a:r>
              <a:rPr kumimoji="1" lang="ja-JP" altLang="en-US"/>
              <a:t>既存モデル回す</a:t>
            </a:r>
            <a:endParaRPr kumimoji="1" lang="en-US" altLang="ja-JP" dirty="0"/>
          </a:p>
          <a:p>
            <a:r>
              <a:rPr lang="ja-JP" altLang="en-US"/>
              <a:t>今ある分のデータで回してみる</a:t>
            </a:r>
            <a:endParaRPr kumimoji="1" lang="ja-JP" altLang="en-US"/>
          </a:p>
        </p:txBody>
      </p:sp>
    </p:spTree>
    <p:extLst>
      <p:ext uri="{BB962C8B-B14F-4D97-AF65-F5344CB8AC3E}">
        <p14:creationId xmlns:p14="http://schemas.microsoft.com/office/powerpoint/2010/main" val="2068379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E4D158-5481-FB4F-BBC4-B03964255359}"/>
              </a:ext>
            </a:extLst>
          </p:cNvPr>
          <p:cNvSpPr>
            <a:spLocks noGrp="1"/>
          </p:cNvSpPr>
          <p:nvPr>
            <p:ph type="title"/>
          </p:nvPr>
        </p:nvSpPr>
        <p:spPr/>
        <p:txBody>
          <a:bodyPr/>
          <a:lstStyle/>
          <a:p>
            <a:r>
              <a:rPr kumimoji="1" lang="ja-JP" altLang="en-US"/>
              <a:t>卒論発表までのスケジュール</a:t>
            </a:r>
          </a:p>
        </p:txBody>
      </p:sp>
      <p:sp>
        <p:nvSpPr>
          <p:cNvPr id="3" name="コンテンツ プレースホルダー 2">
            <a:extLst>
              <a:ext uri="{FF2B5EF4-FFF2-40B4-BE49-F238E27FC236}">
                <a16:creationId xmlns:a16="http://schemas.microsoft.com/office/drawing/2014/main" id="{7EEC33BE-7D0C-B242-9592-67DFA3EBDC15}"/>
              </a:ext>
            </a:extLst>
          </p:cNvPr>
          <p:cNvSpPr>
            <a:spLocks noGrp="1"/>
          </p:cNvSpPr>
          <p:nvPr>
            <p:ph idx="1"/>
          </p:nvPr>
        </p:nvSpPr>
        <p:spPr/>
        <p:txBody>
          <a:bodyPr/>
          <a:lstStyle/>
          <a:p>
            <a:r>
              <a:rPr kumimoji="1" lang="ja-JP" altLang="en-US"/>
              <a:t>発表</a:t>
            </a:r>
            <a:r>
              <a:rPr kumimoji="1" lang="en-US" altLang="ja-JP" dirty="0"/>
              <a:t> 2/7,8</a:t>
            </a:r>
          </a:p>
          <a:p>
            <a:r>
              <a:rPr lang="ja-JP" altLang="en-US"/>
              <a:t>卒論締め切り</a:t>
            </a:r>
            <a:r>
              <a:rPr lang="en-US" altLang="ja-JP" dirty="0"/>
              <a:t> </a:t>
            </a:r>
            <a:endParaRPr kumimoji="1" lang="ja-JP" altLang="en-US"/>
          </a:p>
        </p:txBody>
      </p:sp>
    </p:spTree>
    <p:extLst>
      <p:ext uri="{BB962C8B-B14F-4D97-AF65-F5344CB8AC3E}">
        <p14:creationId xmlns:p14="http://schemas.microsoft.com/office/powerpoint/2010/main" val="330163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27330-79E7-5D44-869E-184D2DF8897F}"/>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C0FF6D0F-9442-8A48-A739-7BFAA3ECE081}"/>
              </a:ext>
            </a:extLst>
          </p:cNvPr>
          <p:cNvSpPr>
            <a:spLocks noGrp="1"/>
          </p:cNvSpPr>
          <p:nvPr>
            <p:ph idx="1"/>
          </p:nvPr>
        </p:nvSpPr>
        <p:spPr>
          <a:xfrm>
            <a:off x="838200" y="1825625"/>
            <a:ext cx="6871138" cy="4351338"/>
          </a:xfrm>
        </p:spPr>
        <p:txBody>
          <a:bodyPr>
            <a:normAutofit lnSpcReduction="10000"/>
          </a:bodyPr>
          <a:lstStyle/>
          <a:p>
            <a:r>
              <a:rPr kumimoji="1" lang="ja-JP" altLang="en-US"/>
              <a:t>混合</a:t>
            </a:r>
            <a:r>
              <a:rPr kumimoji="1" lang="en-US" altLang="ja-JP" dirty="0"/>
              <a:t>DRF</a:t>
            </a:r>
            <a:r>
              <a:rPr kumimoji="1" lang="ja-JP" altLang="en-US"/>
              <a:t>モデルは、ファセットモデルよりも適切な結果を示した。</a:t>
            </a:r>
            <a:endParaRPr kumimoji="1" lang="en-US" altLang="ja-JP" dirty="0"/>
          </a:p>
          <a:p>
            <a:pPr marL="0" indent="0">
              <a:buNone/>
            </a:pPr>
            <a:endParaRPr kumimoji="1" lang="en-US" altLang="ja-JP" dirty="0"/>
          </a:p>
          <a:p>
            <a:r>
              <a:rPr lang="ja-JP" altLang="en-US">
                <a:solidFill>
                  <a:schemeClr val="tx2"/>
                </a:solidFill>
              </a:rPr>
              <a:t>例：ドイツ語の筆記試験</a:t>
            </a:r>
            <a:endParaRPr lang="en-US" altLang="ja-JP" dirty="0">
              <a:solidFill>
                <a:schemeClr val="tx2"/>
              </a:solidFill>
            </a:endParaRPr>
          </a:p>
          <a:p>
            <a:r>
              <a:rPr kumimoji="1" lang="ja-JP" altLang="en-US"/>
              <a:t>この試験では被受験者が</a:t>
            </a:r>
            <a:r>
              <a:rPr kumimoji="1" lang="en-US" altLang="ja-JP" dirty="0">
                <a:solidFill>
                  <a:srgbClr val="FF0000"/>
                </a:solidFill>
              </a:rPr>
              <a:t>2</a:t>
            </a:r>
            <a:r>
              <a:rPr kumimoji="1" lang="ja-JP" altLang="en-US">
                <a:solidFill>
                  <a:srgbClr val="FF0000"/>
                </a:solidFill>
              </a:rPr>
              <a:t>つのグループ</a:t>
            </a:r>
            <a:r>
              <a:rPr kumimoji="1" lang="ja-JP" altLang="en-US"/>
              <a:t>に分かれると考えられた。</a:t>
            </a:r>
            <a:endParaRPr kumimoji="1" lang="en-US" altLang="ja-JP" dirty="0"/>
          </a:p>
          <a:p>
            <a:r>
              <a:rPr lang="ja-JP" altLang="en-US"/>
              <a:t>項目と評価者はどちらもグループごとに偏りがあった。</a:t>
            </a:r>
            <a:endParaRPr lang="en-US" altLang="ja-JP" dirty="0"/>
          </a:p>
          <a:p>
            <a:r>
              <a:rPr lang="ja-JP" altLang="en-US"/>
              <a:t>ファセットモデルは、</a:t>
            </a:r>
            <a:r>
              <a:rPr lang="en-US" altLang="ja-JP" dirty="0"/>
              <a:t>DIRF</a:t>
            </a:r>
            <a:r>
              <a:rPr lang="ja-JP" altLang="en-US"/>
              <a:t>モデルに比べ</a:t>
            </a:r>
            <a:r>
              <a:rPr lang="en-US" altLang="ja-JP" dirty="0"/>
              <a:t>2</a:t>
            </a:r>
            <a:r>
              <a:rPr lang="ja-JP" altLang="en-US"/>
              <a:t>つ目のグループを過小評価していた。</a:t>
            </a:r>
            <a:endParaRPr kumimoji="1" lang="en-US" altLang="ja-JP" dirty="0"/>
          </a:p>
        </p:txBody>
      </p:sp>
      <p:pic>
        <p:nvPicPr>
          <p:cNvPr id="5" name="図 4">
            <a:extLst>
              <a:ext uri="{FF2B5EF4-FFF2-40B4-BE49-F238E27FC236}">
                <a16:creationId xmlns:a16="http://schemas.microsoft.com/office/drawing/2014/main" id="{7228A228-9B8E-4B45-866B-67238A5F003F}"/>
              </a:ext>
            </a:extLst>
          </p:cNvPr>
          <p:cNvPicPr>
            <a:picLocks noChangeAspect="1"/>
          </p:cNvPicPr>
          <p:nvPr/>
        </p:nvPicPr>
        <p:blipFill>
          <a:blip r:embed="rId3"/>
          <a:stretch>
            <a:fillRect/>
          </a:stretch>
        </p:blipFill>
        <p:spPr>
          <a:xfrm>
            <a:off x="7886481" y="1559691"/>
            <a:ext cx="3797300" cy="35179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インク 5">
                <a:extLst>
                  <a:ext uri="{FF2B5EF4-FFF2-40B4-BE49-F238E27FC236}">
                    <a16:creationId xmlns:a16="http://schemas.microsoft.com/office/drawing/2014/main" id="{ECC93E54-0F36-C149-8AD9-A53864BF02FE}"/>
                  </a:ext>
                </a:extLst>
              </p14:cNvPr>
              <p14:cNvContentPartPr/>
              <p14:nvPr/>
            </p14:nvContentPartPr>
            <p14:xfrm>
              <a:off x="9607434" y="1886116"/>
              <a:ext cx="1699920" cy="1576080"/>
            </p14:xfrm>
          </p:contentPart>
        </mc:Choice>
        <mc:Fallback xmlns="">
          <p:pic>
            <p:nvPicPr>
              <p:cNvPr id="6" name="インク 5">
                <a:extLst>
                  <a:ext uri="{FF2B5EF4-FFF2-40B4-BE49-F238E27FC236}">
                    <a16:creationId xmlns:a16="http://schemas.microsoft.com/office/drawing/2014/main" id="{ECC93E54-0F36-C149-8AD9-A53864BF02FE}"/>
                  </a:ext>
                </a:extLst>
              </p:cNvPr>
              <p:cNvPicPr/>
              <p:nvPr/>
            </p:nvPicPr>
            <p:blipFill>
              <a:blip r:embed="rId5"/>
              <a:stretch>
                <a:fillRect/>
              </a:stretch>
            </p:blipFill>
            <p:spPr>
              <a:xfrm>
                <a:off x="9598434" y="1877116"/>
                <a:ext cx="171756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インク 6">
                <a:extLst>
                  <a:ext uri="{FF2B5EF4-FFF2-40B4-BE49-F238E27FC236}">
                    <a16:creationId xmlns:a16="http://schemas.microsoft.com/office/drawing/2014/main" id="{D571B0A3-38D8-8F45-8A14-73206D58BB39}"/>
                  </a:ext>
                </a:extLst>
              </p14:cNvPr>
              <p14:cNvContentPartPr/>
              <p14:nvPr/>
            </p14:nvContentPartPr>
            <p14:xfrm>
              <a:off x="8625354" y="3103996"/>
              <a:ext cx="1514880" cy="1349280"/>
            </p14:xfrm>
          </p:contentPart>
        </mc:Choice>
        <mc:Fallback xmlns="">
          <p:pic>
            <p:nvPicPr>
              <p:cNvPr id="7" name="インク 6">
                <a:extLst>
                  <a:ext uri="{FF2B5EF4-FFF2-40B4-BE49-F238E27FC236}">
                    <a16:creationId xmlns:a16="http://schemas.microsoft.com/office/drawing/2014/main" id="{D571B0A3-38D8-8F45-8A14-73206D58BB39}"/>
                  </a:ext>
                </a:extLst>
              </p:cNvPr>
              <p:cNvPicPr/>
              <p:nvPr/>
            </p:nvPicPr>
            <p:blipFill>
              <a:blip r:embed="rId7"/>
              <a:stretch>
                <a:fillRect/>
              </a:stretch>
            </p:blipFill>
            <p:spPr>
              <a:xfrm>
                <a:off x="8616714" y="3095356"/>
                <a:ext cx="1532520" cy="1366920"/>
              </a:xfrm>
              <a:prstGeom prst="rect">
                <a:avLst/>
              </a:prstGeom>
            </p:spPr>
          </p:pic>
        </mc:Fallback>
      </mc:AlternateContent>
      <p:grpSp>
        <p:nvGrpSpPr>
          <p:cNvPr id="12" name="グループ化 11">
            <a:extLst>
              <a:ext uri="{FF2B5EF4-FFF2-40B4-BE49-F238E27FC236}">
                <a16:creationId xmlns:a16="http://schemas.microsoft.com/office/drawing/2014/main" id="{D716D193-A5FF-DF49-849E-337A13ABB762}"/>
              </a:ext>
            </a:extLst>
          </p:cNvPr>
          <p:cNvGrpSpPr/>
          <p:nvPr/>
        </p:nvGrpSpPr>
        <p:grpSpPr>
          <a:xfrm>
            <a:off x="11077674" y="1878556"/>
            <a:ext cx="144360" cy="9000"/>
            <a:chOff x="11077674" y="1878556"/>
            <a:chExt cx="144360" cy="9000"/>
          </a:xfrm>
        </p:grpSpPr>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C765CEE8-D398-2847-8AA1-F97105DA1C5A}"/>
                    </a:ext>
                  </a:extLst>
                </p14:cNvPr>
                <p14:cNvContentPartPr/>
                <p14:nvPr/>
              </p14:nvContentPartPr>
              <p14:xfrm>
                <a:off x="11152194" y="1882876"/>
                <a:ext cx="360" cy="360"/>
              </p14:xfrm>
            </p:contentPart>
          </mc:Choice>
          <mc:Fallback xmlns="">
            <p:pic>
              <p:nvPicPr>
                <p:cNvPr id="9" name="インク 8">
                  <a:extLst>
                    <a:ext uri="{FF2B5EF4-FFF2-40B4-BE49-F238E27FC236}">
                      <a16:creationId xmlns:a16="http://schemas.microsoft.com/office/drawing/2014/main" id="{C765CEE8-D398-2847-8AA1-F97105DA1C5A}"/>
                    </a:ext>
                  </a:extLst>
                </p:cNvPr>
                <p:cNvPicPr/>
                <p:nvPr/>
              </p:nvPicPr>
              <p:blipFill>
                <a:blip r:embed="rId9"/>
                <a:stretch>
                  <a:fillRect/>
                </a:stretch>
              </p:blipFill>
              <p:spPr>
                <a:xfrm>
                  <a:off x="11143554" y="18738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2E5FE19C-F866-A84E-BB48-C85E3785A00E}"/>
                    </a:ext>
                  </a:extLst>
                </p14:cNvPr>
                <p14:cNvContentPartPr/>
                <p14:nvPr/>
              </p14:nvContentPartPr>
              <p14:xfrm>
                <a:off x="11077674" y="1887196"/>
                <a:ext cx="360" cy="360"/>
              </p14:xfrm>
            </p:contentPart>
          </mc:Choice>
          <mc:Fallback xmlns="">
            <p:pic>
              <p:nvPicPr>
                <p:cNvPr id="10" name="インク 9">
                  <a:extLst>
                    <a:ext uri="{FF2B5EF4-FFF2-40B4-BE49-F238E27FC236}">
                      <a16:creationId xmlns:a16="http://schemas.microsoft.com/office/drawing/2014/main" id="{2E5FE19C-F866-A84E-BB48-C85E3785A00E}"/>
                    </a:ext>
                  </a:extLst>
                </p:cNvPr>
                <p:cNvPicPr/>
                <p:nvPr/>
              </p:nvPicPr>
              <p:blipFill>
                <a:blip r:embed="rId9"/>
                <a:stretch>
                  <a:fillRect/>
                </a:stretch>
              </p:blipFill>
              <p:spPr>
                <a:xfrm>
                  <a:off x="11069034" y="187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2CC79460-56FF-8243-AAC2-898193C3EC03}"/>
                    </a:ext>
                  </a:extLst>
                </p14:cNvPr>
                <p14:cNvContentPartPr/>
                <p14:nvPr/>
              </p14:nvContentPartPr>
              <p14:xfrm>
                <a:off x="11216634" y="1878556"/>
                <a:ext cx="5400" cy="360"/>
              </p14:xfrm>
            </p:contentPart>
          </mc:Choice>
          <mc:Fallback xmlns="">
            <p:pic>
              <p:nvPicPr>
                <p:cNvPr id="11" name="インク 10">
                  <a:extLst>
                    <a:ext uri="{FF2B5EF4-FFF2-40B4-BE49-F238E27FC236}">
                      <a16:creationId xmlns:a16="http://schemas.microsoft.com/office/drawing/2014/main" id="{2CC79460-56FF-8243-AAC2-898193C3EC03}"/>
                    </a:ext>
                  </a:extLst>
                </p:cNvPr>
                <p:cNvPicPr/>
                <p:nvPr/>
              </p:nvPicPr>
              <p:blipFill>
                <a:blip r:embed="rId12"/>
                <a:stretch>
                  <a:fillRect/>
                </a:stretch>
              </p:blipFill>
              <p:spPr>
                <a:xfrm>
                  <a:off x="11207634" y="1869556"/>
                  <a:ext cx="23040" cy="18000"/>
                </a:xfrm>
                <a:prstGeom prst="rect">
                  <a:avLst/>
                </a:prstGeom>
              </p:spPr>
            </p:pic>
          </mc:Fallback>
        </mc:AlternateContent>
      </p:grpSp>
    </p:spTree>
    <p:extLst>
      <p:ext uri="{BB962C8B-B14F-4D97-AF65-F5344CB8AC3E}">
        <p14:creationId xmlns:p14="http://schemas.microsoft.com/office/powerpoint/2010/main" val="3980960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BACD7-4DB3-004B-B5A1-842B773CE346}"/>
              </a:ext>
            </a:extLst>
          </p:cNvPr>
          <p:cNvSpPr>
            <a:spLocks noGrp="1"/>
          </p:cNvSpPr>
          <p:nvPr>
            <p:ph type="title"/>
          </p:nvPr>
        </p:nvSpPr>
        <p:spPr/>
        <p:txBody>
          <a:bodyPr/>
          <a:lstStyle/>
          <a:p>
            <a:r>
              <a:rPr kumimoji="1" lang="ja-JP" altLang="en-US"/>
              <a:t>研究による結果</a:t>
            </a:r>
          </a:p>
        </p:txBody>
      </p:sp>
      <p:sp>
        <p:nvSpPr>
          <p:cNvPr id="3" name="コンテンツ プレースホルダー 2">
            <a:extLst>
              <a:ext uri="{FF2B5EF4-FFF2-40B4-BE49-F238E27FC236}">
                <a16:creationId xmlns:a16="http://schemas.microsoft.com/office/drawing/2014/main" id="{14A39D78-9C3A-2049-9CF7-C8EE14A13A3C}"/>
              </a:ext>
            </a:extLst>
          </p:cNvPr>
          <p:cNvSpPr>
            <a:spLocks noGrp="1"/>
          </p:cNvSpPr>
          <p:nvPr>
            <p:ph idx="1"/>
          </p:nvPr>
        </p:nvSpPr>
        <p:spPr/>
        <p:txBody>
          <a:bodyPr/>
          <a:lstStyle/>
          <a:p>
            <a:r>
              <a:rPr kumimoji="1" lang="ja-JP" altLang="en-US"/>
              <a:t>長時間のテストや、 評価者の数が多いこと、</a:t>
            </a:r>
            <a:r>
              <a:rPr kumimoji="1" lang="en-US" altLang="ja-JP" dirty="0"/>
              <a:t>DRF</a:t>
            </a:r>
            <a:r>
              <a:rPr kumimoji="1" lang="ja-JP" altLang="en-US"/>
              <a:t>の大きさが大きいこと</a:t>
            </a:r>
            <a:r>
              <a:rPr kumimoji="1" lang="en-US" altLang="ja-JP" dirty="0"/>
              <a:t>(</a:t>
            </a:r>
            <a:r>
              <a:rPr kumimoji="1" lang="ja-JP" altLang="en-US">
                <a:solidFill>
                  <a:srgbClr val="FF0000"/>
                </a:solidFill>
              </a:rPr>
              <a:t>大量のデータを元にすること</a:t>
            </a:r>
            <a:r>
              <a:rPr kumimoji="1" lang="en-US" altLang="ja-JP" dirty="0"/>
              <a:t>)</a:t>
            </a:r>
            <a:r>
              <a:rPr kumimoji="1" lang="ja-JP" altLang="en-US"/>
              <a:t>は項目パラメータ推定の高精度化に役立つことがわかった。</a:t>
            </a:r>
            <a:endParaRPr lang="en-US" altLang="ja-JP" dirty="0"/>
          </a:p>
          <a:p>
            <a:r>
              <a:rPr kumimoji="1" lang="ja-JP" altLang="en-US"/>
              <a:t>データ量が多い場合には、混合</a:t>
            </a:r>
            <a:r>
              <a:rPr kumimoji="1" lang="en-US" altLang="ja-JP" dirty="0"/>
              <a:t>DRF</a:t>
            </a:r>
            <a:r>
              <a:rPr kumimoji="1" lang="ja-JP" altLang="en-US"/>
              <a:t>モデルは十分な性能を発揮し、データ量が少ない場合には混合</a:t>
            </a:r>
            <a:r>
              <a:rPr kumimoji="1" lang="en-US" altLang="ja-JP" dirty="0"/>
              <a:t>DRF</a:t>
            </a:r>
            <a:r>
              <a:rPr kumimoji="1" lang="ja-JP" altLang="en-US"/>
              <a:t>モデルは収束しないか、収束しても不適切なパラメータ推定値になった。</a:t>
            </a:r>
            <a:endParaRPr kumimoji="1" lang="en-US" altLang="ja-JP" dirty="0"/>
          </a:p>
          <a:p>
            <a:r>
              <a:rPr kumimoji="1" lang="ja-JP" altLang="en-US"/>
              <a:t>混合</a:t>
            </a:r>
            <a:r>
              <a:rPr kumimoji="1" lang="en-US" altLang="ja-JP" dirty="0"/>
              <a:t>DRF</a:t>
            </a:r>
            <a:r>
              <a:rPr kumimoji="1" lang="ja-JP" altLang="en-US"/>
              <a:t>モデルの課題として、このように大量のデータがなければ適切な結果を得ることが難しい</a:t>
            </a:r>
            <a:r>
              <a:rPr lang="ja-JP" altLang="en-US"/>
              <a:t>というものがある。</a:t>
            </a:r>
            <a:endParaRPr kumimoji="1" lang="en-US" altLang="ja-JP" dirty="0"/>
          </a:p>
        </p:txBody>
      </p:sp>
    </p:spTree>
    <p:extLst>
      <p:ext uri="{BB962C8B-B14F-4D97-AF65-F5344CB8AC3E}">
        <p14:creationId xmlns:p14="http://schemas.microsoft.com/office/powerpoint/2010/main" val="15411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B3E443-B32B-0F43-A65C-6519426E2086}"/>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EEB846E7-8DB5-C24B-9200-681B975C1E29}"/>
              </a:ext>
            </a:extLst>
          </p:cNvPr>
          <p:cNvSpPr>
            <a:spLocks noGrp="1"/>
          </p:cNvSpPr>
          <p:nvPr>
            <p:ph idx="1"/>
          </p:nvPr>
        </p:nvSpPr>
        <p:spPr/>
        <p:txBody>
          <a:bodyPr/>
          <a:lstStyle/>
          <a:p>
            <a:r>
              <a:rPr kumimoji="1" lang="ja-JP" altLang="en-US"/>
              <a:t>既存の</a:t>
            </a:r>
            <a:r>
              <a:rPr kumimoji="1" lang="en-US" altLang="ja-JP" dirty="0"/>
              <a:t>IRT</a:t>
            </a:r>
            <a:r>
              <a:rPr kumimoji="1" lang="ja-JP" altLang="en-US"/>
              <a:t>モデルでは、グループが未知の場合の</a:t>
            </a:r>
            <a:r>
              <a:rPr kumimoji="1" lang="en-US" altLang="ja-JP" dirty="0"/>
              <a:t>DRF(</a:t>
            </a:r>
            <a:r>
              <a:rPr kumimoji="1" lang="ja-JP" altLang="en-US"/>
              <a:t>評価</a:t>
            </a:r>
            <a:r>
              <a:rPr lang="ja-JP" altLang="en-US"/>
              <a:t>者</a:t>
            </a:r>
            <a:r>
              <a:rPr lang="en-US" altLang="ja-JP" dirty="0"/>
              <a:t>-</a:t>
            </a:r>
            <a:r>
              <a:rPr lang="ja-JP" altLang="en-US"/>
              <a:t>被評価者間の相互作用</a:t>
            </a:r>
            <a:r>
              <a:rPr kumimoji="1" lang="en-US" altLang="ja-JP" dirty="0"/>
              <a:t>)</a:t>
            </a:r>
            <a:r>
              <a:rPr kumimoji="1" lang="ja-JP" altLang="en-US"/>
              <a:t>を評価できない。</a:t>
            </a:r>
            <a:endParaRPr kumimoji="1" lang="en-US" altLang="ja-JP" dirty="0"/>
          </a:p>
          <a:p>
            <a:r>
              <a:rPr lang="ja-JP" altLang="en-US"/>
              <a:t>これを解決するために開発された</a:t>
            </a:r>
            <a:r>
              <a:rPr lang="ja-JP" altLang="en-US">
                <a:solidFill>
                  <a:srgbClr val="FF0000"/>
                </a:solidFill>
              </a:rPr>
              <a:t>混合</a:t>
            </a:r>
            <a:r>
              <a:rPr lang="en-US" altLang="ja-JP" dirty="0">
                <a:solidFill>
                  <a:srgbClr val="FF0000"/>
                </a:solidFill>
              </a:rPr>
              <a:t>DRF</a:t>
            </a:r>
            <a:r>
              <a:rPr lang="ja-JP" altLang="en-US">
                <a:solidFill>
                  <a:srgbClr val="FF0000"/>
                </a:solidFill>
              </a:rPr>
              <a:t>モデル</a:t>
            </a:r>
            <a:r>
              <a:rPr lang="ja-JP" altLang="en-US"/>
              <a:t>及び</a:t>
            </a:r>
            <a:r>
              <a:rPr lang="ja-JP" altLang="en-US">
                <a:solidFill>
                  <a:srgbClr val="FF0000"/>
                </a:solidFill>
              </a:rPr>
              <a:t>混合</a:t>
            </a:r>
            <a:r>
              <a:rPr lang="en-US" altLang="ja-JP" dirty="0">
                <a:solidFill>
                  <a:srgbClr val="FF0000"/>
                </a:solidFill>
              </a:rPr>
              <a:t>DIRF</a:t>
            </a:r>
            <a:r>
              <a:rPr lang="ja-JP" altLang="en-US">
                <a:solidFill>
                  <a:srgbClr val="FF0000"/>
                </a:solidFill>
              </a:rPr>
              <a:t>モデル</a:t>
            </a:r>
            <a:r>
              <a:rPr lang="ja-JP" altLang="en-US"/>
              <a:t>では、良好な結果が得られることがわかった</a:t>
            </a:r>
            <a:endParaRPr lang="en-US" altLang="ja-JP" dirty="0"/>
          </a:p>
          <a:p>
            <a:r>
              <a:rPr kumimoji="1" lang="ja-JP" altLang="en-US"/>
              <a:t>また、データ量が多いほど、良好な結果が得られた。</a:t>
            </a:r>
          </a:p>
        </p:txBody>
      </p:sp>
    </p:spTree>
    <p:extLst>
      <p:ext uri="{BB962C8B-B14F-4D97-AF65-F5344CB8AC3E}">
        <p14:creationId xmlns:p14="http://schemas.microsoft.com/office/powerpoint/2010/main" val="352015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62655E-8F08-AE46-B2D7-4C1CB0C02A21}"/>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132F18B6-82FD-C846-94A7-964ED3FE1C9C}"/>
              </a:ext>
            </a:extLst>
          </p:cNvPr>
          <p:cNvSpPr>
            <a:spLocks noGrp="1"/>
          </p:cNvSpPr>
          <p:nvPr>
            <p:ph idx="1"/>
          </p:nvPr>
        </p:nvSpPr>
        <p:spPr/>
        <p:txBody>
          <a:bodyPr/>
          <a:lstStyle/>
          <a:p>
            <a:r>
              <a:rPr kumimoji="1" lang="ja-JP" altLang="en-US"/>
              <a:t>データ量が少ない場合や、被評価者のグループが</a:t>
            </a:r>
            <a:r>
              <a:rPr kumimoji="1" lang="en-US" altLang="ja-JP" dirty="0"/>
              <a:t>2</a:t>
            </a:r>
            <a:r>
              <a:rPr kumimoji="1" lang="ja-JP" altLang="en-US"/>
              <a:t>を超える場合には適切な結果が得られない可能性がある。</a:t>
            </a:r>
            <a:endParaRPr kumimoji="1" lang="en-US" altLang="ja-JP" dirty="0"/>
          </a:p>
          <a:p>
            <a:r>
              <a:rPr lang="ja-JP" altLang="en-US"/>
              <a:t>グループの意味を解釈することは難しい場合が多い。</a:t>
            </a:r>
            <a:endParaRPr kumimoji="1" lang="ja-JP" altLang="en-US"/>
          </a:p>
        </p:txBody>
      </p:sp>
    </p:spTree>
    <p:extLst>
      <p:ext uri="{BB962C8B-B14F-4D97-AF65-F5344CB8AC3E}">
        <p14:creationId xmlns:p14="http://schemas.microsoft.com/office/powerpoint/2010/main" val="287876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D96B5C-3AC7-1442-8A32-F67759D390C8}"/>
              </a:ext>
            </a:extLst>
          </p:cNvPr>
          <p:cNvSpPr>
            <a:spLocks noGrp="1"/>
          </p:cNvSpPr>
          <p:nvPr>
            <p:ph type="title"/>
          </p:nvPr>
        </p:nvSpPr>
        <p:spPr/>
        <p:txBody>
          <a:bodyPr/>
          <a:lstStyle/>
          <a:p>
            <a:r>
              <a:rPr kumimoji="1" lang="ja-JP" altLang="en-US"/>
              <a:t>今週やること</a:t>
            </a:r>
          </a:p>
        </p:txBody>
      </p:sp>
      <p:sp>
        <p:nvSpPr>
          <p:cNvPr id="3" name="コンテンツ プレースホルダー 2">
            <a:extLst>
              <a:ext uri="{FF2B5EF4-FFF2-40B4-BE49-F238E27FC236}">
                <a16:creationId xmlns:a16="http://schemas.microsoft.com/office/drawing/2014/main" id="{2BC1BC34-101C-B84E-ACE6-77C56398333E}"/>
              </a:ext>
            </a:extLst>
          </p:cNvPr>
          <p:cNvSpPr>
            <a:spLocks noGrp="1"/>
          </p:cNvSpPr>
          <p:nvPr>
            <p:ph idx="1"/>
          </p:nvPr>
        </p:nvSpPr>
        <p:spPr/>
        <p:txBody>
          <a:bodyPr/>
          <a:lstStyle/>
          <a:p>
            <a:r>
              <a:rPr kumimoji="1" lang="ja-JP" altLang="en-US"/>
              <a:t>読むだけで実装までいけなかったので、それをやる？</a:t>
            </a:r>
          </a:p>
        </p:txBody>
      </p:sp>
    </p:spTree>
    <p:extLst>
      <p:ext uri="{BB962C8B-B14F-4D97-AF65-F5344CB8AC3E}">
        <p14:creationId xmlns:p14="http://schemas.microsoft.com/office/powerpoint/2010/main" val="240195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46E5E-92D8-9045-9ACB-F7392D6E9A3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F3ED0A1-4F34-EA44-A325-CDDBD1BD37AC}"/>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5/18</a:t>
            </a:r>
            <a:endParaRPr kumimoji="1" lang="ja-JP" altLang="en-US"/>
          </a:p>
        </p:txBody>
      </p:sp>
    </p:spTree>
    <p:extLst>
      <p:ext uri="{BB962C8B-B14F-4D97-AF65-F5344CB8AC3E}">
        <p14:creationId xmlns:p14="http://schemas.microsoft.com/office/powerpoint/2010/main" val="351035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10B04-50CC-2547-96B9-FC68A78B85B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E902209F-1E81-CA42-AE9F-F346365FE823}"/>
              </a:ext>
            </a:extLst>
          </p:cNvPr>
          <p:cNvSpPr>
            <a:spLocks noGrp="1"/>
          </p:cNvSpPr>
          <p:nvPr>
            <p:ph idx="1"/>
          </p:nvPr>
        </p:nvSpPr>
        <p:spPr/>
        <p:txBody>
          <a:bodyPr/>
          <a:lstStyle/>
          <a:p>
            <a:r>
              <a:rPr kumimoji="1" lang="ja-JP" altLang="en-US"/>
              <a:t>論文を読んだ</a:t>
            </a:r>
            <a:endParaRPr kumimoji="1" lang="en-US" altLang="ja-JP" dirty="0"/>
          </a:p>
          <a:p>
            <a:r>
              <a:rPr lang="ja-JP" altLang="en-US"/>
              <a:t>「</a:t>
            </a:r>
            <a:r>
              <a:rPr lang="en" altLang="ja-JP" dirty="0"/>
              <a:t>Rater Stability in a High-Stakes Performance Assessment: A Longitudinal Investigation</a:t>
            </a:r>
            <a:r>
              <a:rPr lang="ja-JP" altLang="en-US"/>
              <a:t>」</a:t>
            </a:r>
            <a:endParaRPr lang="en-US" altLang="ja-JP" dirty="0"/>
          </a:p>
          <a:p>
            <a:pPr marL="0" indent="0">
              <a:buNone/>
            </a:pPr>
            <a:r>
              <a:rPr lang="en-US" altLang="ja-JP" dirty="0"/>
              <a:t>(</a:t>
            </a:r>
            <a:r>
              <a:rPr lang="ja-JP" altLang="en-US"/>
              <a:t>長かったので、今週は「時間による厳しさのばらつき」についての研究内容に焦点を当てて読みました</a:t>
            </a:r>
            <a:r>
              <a:rPr lang="en-US" altLang="ja-JP" dirty="0"/>
              <a:t>)</a:t>
            </a:r>
            <a:endParaRPr lang="ja-JP" altLang="en-US"/>
          </a:p>
          <a:p>
            <a:endParaRPr lang="en-US" altLang="ja-JP" dirty="0"/>
          </a:p>
          <a:p>
            <a:endParaRPr kumimoji="1" lang="ja-JP" altLang="en-US"/>
          </a:p>
        </p:txBody>
      </p:sp>
    </p:spTree>
    <p:extLst>
      <p:ext uri="{BB962C8B-B14F-4D97-AF65-F5344CB8AC3E}">
        <p14:creationId xmlns:p14="http://schemas.microsoft.com/office/powerpoint/2010/main" val="3497384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664DA-EE32-F241-9046-E9ACABD0D550}"/>
              </a:ext>
            </a:extLst>
          </p:cNvPr>
          <p:cNvSpPr>
            <a:spLocks noGrp="1"/>
          </p:cNvSpPr>
          <p:nvPr>
            <p:ph type="title"/>
          </p:nvPr>
        </p:nvSpPr>
        <p:spPr/>
        <p:txBody>
          <a:bodyPr/>
          <a:lstStyle/>
          <a:p>
            <a:r>
              <a:rPr kumimoji="1" lang="ja-JP" altLang="en-US"/>
              <a:t>概要</a:t>
            </a:r>
            <a:br>
              <a:rPr kumimoji="1" lang="en-US" altLang="ja-JP" dirty="0"/>
            </a:br>
            <a:endParaRPr kumimoji="1" lang="ja-JP" altLang="en-US"/>
          </a:p>
        </p:txBody>
      </p:sp>
      <p:sp>
        <p:nvSpPr>
          <p:cNvPr id="3" name="コンテンツ プレースホルダー 2">
            <a:extLst>
              <a:ext uri="{FF2B5EF4-FFF2-40B4-BE49-F238E27FC236}">
                <a16:creationId xmlns:a16="http://schemas.microsoft.com/office/drawing/2014/main" id="{E5824976-1479-8F4F-9EB5-D3993A3E07D9}"/>
              </a:ext>
            </a:extLst>
          </p:cNvPr>
          <p:cNvSpPr>
            <a:spLocks noGrp="1"/>
          </p:cNvSpPr>
          <p:nvPr>
            <p:ph idx="1"/>
          </p:nvPr>
        </p:nvSpPr>
        <p:spPr/>
        <p:txBody>
          <a:bodyPr/>
          <a:lstStyle/>
          <a:p>
            <a:r>
              <a:rPr kumimoji="1" lang="ja-JP" altLang="en-US"/>
              <a:t>評価尺度カテゴリの仕様における個人のばらつきと、時間の経過に伴うそのばらつきに注目した研究</a:t>
            </a:r>
            <a:endParaRPr kumimoji="1" lang="en-US" altLang="ja-JP" dirty="0"/>
          </a:p>
          <a:p>
            <a:endParaRPr kumimoji="1" lang="en-US" altLang="ja-JP" dirty="0"/>
          </a:p>
          <a:p>
            <a:r>
              <a:rPr kumimoji="1" lang="ja-JP" altLang="en-US"/>
              <a:t>受験者が評価される順番などが評価に影響することがある。</a:t>
            </a:r>
            <a:endParaRPr kumimoji="1" lang="en-US" altLang="ja-JP" dirty="0"/>
          </a:p>
          <a:p>
            <a:r>
              <a:rPr lang="ja-JP" altLang="en-US"/>
              <a:t>「評価者の行動が変化しない」という仮定が評価者内で時間的に存在するかどうかを検証する</a:t>
            </a:r>
            <a:endParaRPr lang="en-US" altLang="ja-JP" dirty="0"/>
          </a:p>
          <a:p>
            <a:r>
              <a:rPr lang="ja-JP" altLang="en-US"/>
              <a:t>最近では、評価者が評価中に評価尺度の使用を変更する傾向として、評価者ドリフト</a:t>
            </a:r>
            <a:r>
              <a:rPr lang="en-US" altLang="ja-JP" dirty="0"/>
              <a:t>(Rater Drift)</a:t>
            </a:r>
            <a:r>
              <a:rPr lang="ja-JP" altLang="en-US"/>
              <a:t>が確認されている</a:t>
            </a:r>
            <a:endParaRPr lang="en-US" altLang="ja-JP" dirty="0"/>
          </a:p>
        </p:txBody>
      </p:sp>
    </p:spTree>
    <p:extLst>
      <p:ext uri="{BB962C8B-B14F-4D97-AF65-F5344CB8AC3E}">
        <p14:creationId xmlns:p14="http://schemas.microsoft.com/office/powerpoint/2010/main" val="303944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lstStyle/>
          <a:p>
            <a:r>
              <a:rPr kumimoji="1" lang="ja-JP" altLang="en-US"/>
              <a:t>論文を読んだ</a:t>
            </a:r>
          </a:p>
        </p:txBody>
      </p:sp>
    </p:spTree>
    <p:extLst>
      <p:ext uri="{BB962C8B-B14F-4D97-AF65-F5344CB8AC3E}">
        <p14:creationId xmlns:p14="http://schemas.microsoft.com/office/powerpoint/2010/main" val="112291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716B9-7EB4-944A-9B6E-3AB2CB2F8793}"/>
              </a:ext>
            </a:extLst>
          </p:cNvPr>
          <p:cNvSpPr>
            <a:spLocks noGrp="1"/>
          </p:cNvSpPr>
          <p:nvPr>
            <p:ph type="title"/>
          </p:nvPr>
        </p:nvSpPr>
        <p:spPr/>
        <p:txBody>
          <a:bodyPr/>
          <a:lstStyle/>
          <a:p>
            <a:r>
              <a:rPr lang="en-US" altLang="ja-JP" dirty="0"/>
              <a:t>Rater Drift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2062EF7-CBF3-4E42-B5B9-48D0488F0995}"/>
                  </a:ext>
                </a:extLst>
              </p:cNvPr>
              <p:cNvSpPr>
                <a:spLocks noGrp="1"/>
              </p:cNvSpPr>
              <p:nvPr>
                <p:ph idx="1"/>
              </p:nvPr>
            </p:nvSpPr>
            <p:spPr/>
            <p:txBody>
              <a:bodyPr>
                <a:normAutofit/>
              </a:bodyPr>
              <a:lstStyle/>
              <a:p>
                <a:r>
                  <a:rPr kumimoji="1" lang="ja-JP" altLang="en-US"/>
                  <a:t>評価者の</a:t>
                </a:r>
                <a:r>
                  <a:rPr lang="ja-JP" altLang="en-US"/>
                  <a:t>評価中の変化に注目→</a:t>
                </a:r>
                <a:r>
                  <a:rPr lang="ja-JP" altLang="en-US">
                    <a:solidFill>
                      <a:srgbClr val="FF0000"/>
                    </a:solidFill>
                  </a:rPr>
                  <a:t>時間的要素</a:t>
                </a:r>
                <a:r>
                  <a:rPr lang="ja-JP" altLang="en-US"/>
                  <a:t>が入る</a:t>
                </a:r>
                <a:endParaRPr lang="en-US" altLang="ja-JP" dirty="0">
                  <a:solidFill>
                    <a:srgbClr val="FF0000"/>
                  </a:solidFill>
                </a:endParaRPr>
              </a:p>
              <a:p>
                <a:pPr>
                  <a:lnSpc>
                    <a:spcPct val="100000"/>
                  </a:lnSpc>
                </a:pPr>
                <a:endParaRPr kumimoji="1" lang="en-US" altLang="ja-JP" sz="1100" dirty="0"/>
              </a:p>
              <a:p>
                <a:r>
                  <a:rPr kumimoji="1" lang="ja-JP" altLang="en-US"/>
                  <a:t>一般的な</a:t>
                </a:r>
                <a:r>
                  <a:rPr kumimoji="1" lang="en-US" altLang="ja-JP" dirty="0"/>
                  <a:t>MFRM</a:t>
                </a:r>
                <a:r>
                  <a:rPr kumimoji="1" lang="ja-JP" altLang="en-US"/>
                  <a:t>モデルに時間のパラメータを追加した式</a:t>
                </a:r>
                <a:r>
                  <a:rPr kumimoji="1" lang="en-US" altLang="ja-JP" dirty="0"/>
                  <a:t>(Wolfe, </a:t>
                </a:r>
                <a:r>
                  <a:rPr kumimoji="1" lang="en-US" altLang="ja-JP" dirty="0" err="1"/>
                  <a:t>Maoulder</a:t>
                </a:r>
                <a:r>
                  <a:rPr kumimoji="1" lang="en-US" altLang="ja-JP" dirty="0"/>
                  <a:t>, </a:t>
                </a:r>
                <a:r>
                  <a:rPr kumimoji="1" lang="en-US" altLang="ja-JP" dirty="0" err="1"/>
                  <a:t>Myford</a:t>
                </a:r>
                <a:r>
                  <a:rPr kumimoji="1" lang="en-US" altLang="ja-JP" dirty="0"/>
                  <a:t> (2001))</a:t>
                </a:r>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ln</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num>
                            <m:den>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𝑛𝑖𝑚𝑡𝑘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𝛾</m:t>
                              </m:r>
                            </m:e>
                            <m:sub>
                              <m:r>
                                <a:rPr kumimoji="1" lang="en-US" altLang="ja-JP" b="0" i="1" smtClean="0">
                                  <a:latin typeface="Cambria Math" panose="02040503050406030204" pitchFamily="18" charset="0"/>
                                  <a:ea typeface="Cambria Math" panose="02040503050406030204" pitchFamily="18" charset="0"/>
                                </a:rPr>
                                <m:t>𝑚</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𝑅</m:t>
                              </m:r>
                            </m:e>
                            <m:sub>
                              <m:r>
                                <a:rPr kumimoji="1" lang="en-US" altLang="ja-JP" b="0" i="1" smtClean="0">
                                  <a:latin typeface="Cambria Math" panose="02040503050406030204" pitchFamily="18" charset="0"/>
                                  <a:ea typeface="Cambria Math" panose="02040503050406030204" pitchFamily="18" charset="0"/>
                                </a:rPr>
                                <m:t>𝑡</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𝑘</m:t>
                              </m:r>
                            </m:sub>
                          </m:sSub>
                        </m:e>
                      </m:func>
                    </m:oMath>
                  </m:oMathPara>
                </a14:m>
                <a:endParaRPr kumimoji="1" lang="en-US" altLang="ja-JP"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𝜃</m:t>
                        </m:r>
                      </m:e>
                      <m:sub>
                        <m:r>
                          <a:rPr lang="en-US" altLang="ja-JP" sz="1800" i="1">
                            <a:latin typeface="Cambria Math" panose="02040503050406030204" pitchFamily="18" charset="0"/>
                            <a:ea typeface="Cambria Math" panose="02040503050406030204" pitchFamily="18" charset="0"/>
                          </a:rPr>
                          <m:t>𝑛</m:t>
                        </m:r>
                      </m:sub>
                    </m:sSub>
                  </m:oMath>
                </a14:m>
                <a:r>
                  <a:rPr kumimoji="1" lang="en-US" altLang="ja-JP" sz="1800" dirty="0"/>
                  <a:t>:</a:t>
                </a:r>
                <a:r>
                  <a:rPr kumimoji="1" lang="ja-JP" altLang="en-US" sz="1800"/>
                  <a:t>被評価者</a:t>
                </a:r>
                <a:r>
                  <a:rPr kumimoji="1" lang="en-US" altLang="ja-JP" sz="1800" dirty="0"/>
                  <a:t>n</a:t>
                </a:r>
                <a:r>
                  <a:rPr lang="ja-JP" altLang="en-US" sz="1800"/>
                  <a:t>の能力</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𝛾</m:t>
                        </m:r>
                      </m:e>
                      <m:sub>
                        <m:r>
                          <a:rPr lang="en-US" altLang="ja-JP" sz="1800" i="1">
                            <a:latin typeface="Cambria Math" panose="02040503050406030204" pitchFamily="18" charset="0"/>
                            <a:ea typeface="Cambria Math" panose="02040503050406030204" pitchFamily="18" charset="0"/>
                          </a:rPr>
                          <m:t>𝑚</m:t>
                        </m:r>
                      </m:sub>
                    </m:sSub>
                  </m:oMath>
                </a14:m>
                <a:r>
                  <a:rPr kumimoji="1" lang="en-US" altLang="ja-JP" sz="1800" dirty="0"/>
                  <a:t>:</a:t>
                </a:r>
                <a:r>
                  <a:rPr kumimoji="1" lang="ja-JP" altLang="en-US" sz="1800"/>
                  <a:t>評価者</a:t>
                </a:r>
                <a:r>
                  <a:rPr kumimoji="1" lang="en-US" altLang="ja-JP" sz="1800" dirty="0"/>
                  <a:t>m</a:t>
                </a:r>
                <a:r>
                  <a:rPr kumimoji="1" lang="ja-JP" altLang="en-US" sz="1800"/>
                  <a:t>の厳しさ</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𝛿</m:t>
                        </m:r>
                      </m:e>
                      <m:sub>
                        <m:r>
                          <a:rPr lang="en-US" altLang="ja-JP" sz="1800" i="1">
                            <a:latin typeface="Cambria Math" panose="02040503050406030204" pitchFamily="18" charset="0"/>
                            <a:ea typeface="Cambria Math" panose="02040503050406030204" pitchFamily="18" charset="0"/>
                          </a:rPr>
                          <m:t>𝑖</m:t>
                        </m:r>
                      </m:sub>
                    </m:sSub>
                  </m:oMath>
                </a14:m>
                <a:r>
                  <a:rPr kumimoji="1" lang="en-US" altLang="ja-JP" sz="1800" dirty="0"/>
                  <a:t>:</a:t>
                </a:r>
                <a:r>
                  <a:rPr kumimoji="1" lang="ja-JP" altLang="en-US" sz="1800"/>
                  <a:t>項目</a:t>
                </a:r>
                <a:r>
                  <a:rPr lang="en-US" altLang="ja-JP" sz="1800" dirty="0" err="1"/>
                  <a:t>i</a:t>
                </a:r>
                <a:r>
                  <a:rPr lang="ja-JP" altLang="en-US" sz="1800"/>
                  <a:t>の難易度</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𝑅</m:t>
                        </m:r>
                      </m:e>
                      <m:sub>
                        <m:r>
                          <a:rPr lang="en-US" altLang="ja-JP" sz="1800" i="1">
                            <a:latin typeface="Cambria Math" panose="02040503050406030204" pitchFamily="18" charset="0"/>
                            <a:ea typeface="Cambria Math" panose="02040503050406030204" pitchFamily="18" charset="0"/>
                          </a:rPr>
                          <m:t>𝑡</m:t>
                        </m:r>
                      </m:sub>
                    </m:sSub>
                  </m:oMath>
                </a14:m>
                <a:r>
                  <a:rPr kumimoji="1" lang="en-US" altLang="ja-JP" sz="1800" dirty="0"/>
                  <a:t>:</a:t>
                </a:r>
                <a:r>
                  <a:rPr kumimoji="1" lang="ja-JP" altLang="en-US" sz="1800" dirty="0"/>
                  <a:t>時刻</a:t>
                </a:r>
                <a:r>
                  <a:rPr kumimoji="1" lang="en-US" altLang="ja-JP" sz="1800" dirty="0"/>
                  <a:t>t</a:t>
                </a:r>
                <a:r>
                  <a:rPr kumimoji="1" lang="ja-JP" altLang="en-US" sz="1800" dirty="0"/>
                  <a:t>における評価</a:t>
                </a:r>
                <a:r>
                  <a:rPr kumimoji="1" lang="ja-JP" altLang="en-US" sz="1800"/>
                  <a:t>の厳しさの平均的な評価の厳しさからの差</a:t>
                </a:r>
                <a:endParaRPr kumimoji="1" lang="en-US" altLang="ja-JP" sz="1800" dirty="0"/>
              </a:p>
              <a:p>
                <a14:m>
                  <m:oMath xmlns:m="http://schemas.openxmlformats.org/officeDocument/2006/math">
                    <m:sSub>
                      <m:sSubPr>
                        <m:ctrlPr>
                          <a:rPr lang="en-US" altLang="ja-JP" sz="1800" i="1">
                            <a:latin typeface="Cambria Math" panose="02040503050406030204" pitchFamily="18" charset="0"/>
                            <a:ea typeface="Cambria Math" panose="02040503050406030204" pitchFamily="18" charset="0"/>
                          </a:rPr>
                        </m:ctrlPr>
                      </m:sSubPr>
                      <m:e>
                        <m:r>
                          <a:rPr lang="en-US" altLang="ja-JP" sz="1800" i="1">
                            <a:latin typeface="Cambria Math" panose="02040503050406030204" pitchFamily="18" charset="0"/>
                            <a:ea typeface="Cambria Math" panose="02040503050406030204" pitchFamily="18" charset="0"/>
                          </a:rPr>
                          <m:t>𝜏</m:t>
                        </m:r>
                      </m:e>
                      <m:sub>
                        <m:r>
                          <a:rPr lang="en-US" altLang="ja-JP" sz="1800" i="1">
                            <a:latin typeface="Cambria Math" panose="02040503050406030204" pitchFamily="18" charset="0"/>
                            <a:ea typeface="Cambria Math" panose="02040503050406030204" pitchFamily="18" charset="0"/>
                          </a:rPr>
                          <m:t>𝑘</m:t>
                        </m:r>
                      </m:sub>
                    </m:sSub>
                  </m:oMath>
                </a14:m>
                <a:r>
                  <a:rPr kumimoji="1" lang="en-US" altLang="ja-JP" sz="1800" dirty="0"/>
                  <a:t>:</a:t>
                </a:r>
                <a:r>
                  <a:rPr kumimoji="1" lang="ja-JP" altLang="en-US" sz="1800"/>
                  <a:t>カテゴリー</a:t>
                </a:r>
                <a:r>
                  <a:rPr kumimoji="1" lang="en-US" altLang="ja-JP" sz="1800" dirty="0"/>
                  <a:t>(</a:t>
                </a:r>
                <a:r>
                  <a:rPr kumimoji="1" lang="ja-JP" altLang="en-US" sz="1800"/>
                  <a:t>得点のこと</a:t>
                </a:r>
                <a:r>
                  <a:rPr kumimoji="1" lang="en-US" altLang="ja-JP" sz="1800" dirty="0"/>
                  <a:t>?)k-1</a:t>
                </a:r>
                <a:r>
                  <a:rPr kumimoji="1" lang="ja-JP" altLang="en-US" sz="1800"/>
                  <a:t>から</a:t>
                </a:r>
                <a:r>
                  <a:rPr kumimoji="1" lang="en-US" altLang="ja-JP" sz="1800" dirty="0"/>
                  <a:t>k</a:t>
                </a:r>
                <a:r>
                  <a:rPr kumimoji="1" lang="ja-JP" altLang="en-US" sz="1800"/>
                  <a:t>へのステップアップの難易度</a:t>
                </a:r>
              </a:p>
            </p:txBody>
          </p:sp>
        </mc:Choice>
        <mc:Fallback xmlns="">
          <p:sp>
            <p:nvSpPr>
              <p:cNvPr id="3" name="コンテンツ プレースホルダー 2">
                <a:extLst>
                  <a:ext uri="{FF2B5EF4-FFF2-40B4-BE49-F238E27FC236}">
                    <a16:creationId xmlns:a16="http://schemas.microsoft.com/office/drawing/2014/main" id="{A2062EF7-CBF3-4E42-B5B9-48D0488F0995}"/>
                  </a:ext>
                </a:extLst>
              </p:cNvPr>
              <p:cNvSpPr>
                <a:spLocks noGrp="1" noRot="1" noChangeAspect="1" noMove="1" noResize="1" noEditPoints="1" noAdjustHandles="1" noChangeArrowheads="1" noChangeShapeType="1" noTextEdit="1"/>
              </p:cNvSpPr>
              <p:nvPr>
                <p:ph idx="1"/>
              </p:nvPr>
            </p:nvSpPr>
            <p:spPr>
              <a:blipFill>
                <a:blip r:embed="rId3"/>
                <a:stretch>
                  <a:fillRect l="-1086" t="-2326" r="-2171" b="-14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88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954285-DDB1-C447-858B-A5AAEBE1164F}"/>
              </a:ext>
            </a:extLst>
          </p:cNvPr>
          <p:cNvSpPr>
            <a:spLocks noGrp="1"/>
          </p:cNvSpPr>
          <p:nvPr>
            <p:ph type="title"/>
          </p:nvPr>
        </p:nvSpPr>
        <p:spPr/>
        <p:txBody>
          <a:bodyPr/>
          <a:lstStyle/>
          <a:p>
            <a:r>
              <a:rPr kumimoji="1" lang="ja-JP" altLang="en-US"/>
              <a:t>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298D9FA-EB6E-644E-A5C3-7BFD0AFAB5EA}"/>
                  </a:ext>
                </a:extLst>
              </p:cNvPr>
              <p:cNvSpPr>
                <a:spLocks noGrp="1"/>
              </p:cNvSpPr>
              <p:nvPr>
                <p:ph idx="1"/>
              </p:nvPr>
            </p:nvSpPr>
            <p:spPr/>
            <p:txBody>
              <a:bodyPr>
                <a:normAutofit/>
              </a:bodyPr>
              <a:lstStyle/>
              <a:p>
                <a:r>
                  <a:rPr kumimoji="1" lang="ja-JP" altLang="en-US"/>
                  <a:t>被験者：医師免許を持つ人</a:t>
                </a:r>
                <a:endParaRPr kumimoji="1" lang="en-US" altLang="ja-JP" dirty="0"/>
              </a:p>
              <a:p>
                <a:r>
                  <a:rPr lang="ja-JP" altLang="en-US"/>
                  <a:t>評価者：専門分野で数年間の資格を持つ専門家</a:t>
                </a:r>
                <a:endParaRPr lang="en-US" altLang="ja-JP" dirty="0"/>
              </a:p>
              <a:p>
                <a:r>
                  <a:rPr kumimoji="1" lang="ja-JP" altLang="en-US"/>
                  <a:t>試験：認定を受けるための最終試験</a:t>
                </a:r>
                <a:endParaRPr kumimoji="1" lang="en-US" altLang="ja-JP" dirty="0"/>
              </a:p>
              <a:p>
                <a:r>
                  <a:rPr lang="ja-JP" altLang="en-US"/>
                  <a:t>実施：</a:t>
                </a:r>
                <a:r>
                  <a:rPr lang="en-US" altLang="ja-JP" dirty="0"/>
                  <a:t>1</a:t>
                </a:r>
                <a:r>
                  <a:rPr lang="ja-JP" altLang="en-US"/>
                  <a:t>年に</a:t>
                </a:r>
                <a:r>
                  <a:rPr lang="en-US" altLang="ja-JP" dirty="0"/>
                  <a:t>1</a:t>
                </a:r>
                <a:r>
                  <a:rPr lang="ja-JP" altLang="en-US"/>
                  <a:t>回、数日間連続して行われる</a:t>
                </a:r>
                <a:r>
                  <a:rPr lang="en-US" altLang="ja-JP" dirty="0"/>
                  <a:t>(</a:t>
                </a:r>
                <a:r>
                  <a:rPr lang="ja-JP" altLang="en-US"/>
                  <a:t>これを</a:t>
                </a:r>
                <a:r>
                  <a:rPr lang="en-US" altLang="ja-JP" dirty="0"/>
                  <a:t>1</a:t>
                </a:r>
                <a:r>
                  <a:rPr lang="ja-JP" altLang="en-US"/>
                  <a:t>サイクルとする</a:t>
                </a:r>
                <a:r>
                  <a:rPr lang="en-US" altLang="ja-JP" dirty="0"/>
                  <a:t>)</a:t>
                </a:r>
              </a:p>
              <a:p>
                <a:r>
                  <a:rPr lang="ja-JP" altLang="en-US"/>
                  <a:t>分析のための尺度：</a:t>
                </a:r>
                <a:r>
                  <a:rPr lang="en-US" altLang="ja-JP" dirty="0"/>
                  <a:t>MFRM</a:t>
                </a:r>
                <a:r>
                  <a:rPr lang="ja-JP" altLang="en-US"/>
                  <a:t>モデルと</a:t>
                </a:r>
                <a:r>
                  <a:rPr lang="en-US" altLang="ja-JP" dirty="0"/>
                  <a:t>Facets</a:t>
                </a:r>
                <a:r>
                  <a:rPr lang="ja-JP" altLang="en-US"/>
                  <a:t>ソフトウェア</a:t>
                </a:r>
                <a:endParaRPr lang="en-US" altLang="ja-JP" dirty="0"/>
              </a:p>
              <a:p>
                <a:pPr marL="0" indent="0" algn="ctr">
                  <a:buNone/>
                </a:pPr>
                <a14:m>
                  <m:oMath xmlns:m="http://schemas.openxmlformats.org/officeDocument/2006/math">
                    <m:func>
                      <m:funcPr>
                        <m:ctrlPr>
                          <a:rPr lang="ja-JP" altLang="ja-JP" i="1">
                            <a:latin typeface="Cambria Math" panose="02040503050406030204" pitchFamily="18" charset="0"/>
                          </a:rPr>
                        </m:ctrlPr>
                      </m:funcPr>
                      <m:fName>
                        <m:r>
                          <m:rPr>
                            <m:sty m:val="p"/>
                          </m:rPr>
                          <a:rPr lang="en-US" altLang="ja-JP">
                            <a:latin typeface="Cambria Math" panose="02040503050406030204" pitchFamily="18" charset="0"/>
                          </a:rPr>
                          <m:t>ln</m:t>
                        </m:r>
                      </m:fName>
                      <m:e>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num>
                          <m:den>
                            <m:r>
                              <a:rPr lang="en-US" altLang="ja-JP" i="1">
                                <a:latin typeface="Cambria Math" panose="02040503050406030204" pitchFamily="18" charset="0"/>
                              </a:rPr>
                              <m:t>1−</m:t>
                            </m:r>
                            <m:sSub>
                              <m:sSubPr>
                                <m:ctrlPr>
                                  <a:rPr lang="ja-JP"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𝑛𝑙𝑖𝑚𝑘</m:t>
                                </m:r>
                              </m:sub>
                            </m:sSub>
                          </m:den>
                        </m:f>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𝜃</m:t>
                            </m:r>
                          </m:e>
                          <m:sub>
                            <m:r>
                              <a:rPr lang="en-US" altLang="ja-JP" i="1">
                                <a:latin typeface="Cambria Math" panose="02040503050406030204" pitchFamily="18" charset="0"/>
                              </a:rPr>
                              <m:t>𝑛</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𝛾</m:t>
                            </m:r>
                          </m:e>
                          <m:sub>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𝛿</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ja-JP" altLang="en-US" i="1" smtClean="0">
                                <a:latin typeface="Cambria Math" panose="02040503050406030204" pitchFamily="18" charset="0"/>
                              </a:rPr>
                              <m:t>𝜏</m:t>
                            </m:r>
                          </m:e>
                          <m:sub>
                            <m:r>
                              <a:rPr lang="en-US" altLang="ja-JP" i="1">
                                <a:latin typeface="Cambria Math" panose="02040503050406030204" pitchFamily="18" charset="0"/>
                              </a:rPr>
                              <m:t>𝑘</m:t>
                            </m:r>
                          </m:sub>
                        </m:sSub>
                      </m:e>
                    </m:func>
                  </m:oMath>
                </a14:m>
                <a:r>
                  <a:rPr lang="ja-JP" altLang="ja-JP">
                    <a:effectLst/>
                  </a:rPr>
                  <a:t> </a:t>
                </a:r>
                <a:endParaRPr lang="en-US" altLang="ja-JP" dirty="0">
                  <a:effectLst/>
                </a:endParaRPr>
              </a:p>
              <a:p>
                <a:pPr marL="0" indent="0" algn="ctr">
                  <a:buNone/>
                </a:pPr>
                <a:endParaRPr lang="en-US" altLang="ja-JP" sz="1400" dirty="0"/>
              </a:p>
              <a:p>
                <a:pPr marL="0" indent="0">
                  <a:buNone/>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𝐶</m:t>
                          </m:r>
                        </m:e>
                        <m:sub>
                          <m:r>
                            <a:rPr lang="en-US" altLang="ja-JP" i="1">
                              <a:latin typeface="Cambria Math" panose="02040503050406030204" pitchFamily="18" charset="0"/>
                            </a:rPr>
                            <m:t>𝑙</m:t>
                          </m:r>
                        </m:sub>
                      </m:sSub>
                      <m:r>
                        <a:rPr lang="en-US" altLang="ja-JP" b="0" i="1" smtClean="0">
                          <a:latin typeface="Cambria Math" panose="02040503050406030204" pitchFamily="18" charset="0"/>
                        </a:rPr>
                        <m:t>=</m:t>
                      </m:r>
                      <m:r>
                        <a:rPr lang="ja-JP" altLang="en-US" i="1">
                          <a:latin typeface="Cambria Math" panose="02040503050406030204" pitchFamily="18" charset="0"/>
                        </a:rPr>
                        <m:t>シナリオ</m:t>
                      </m:r>
                      <m:r>
                        <a:rPr lang="en-US" altLang="ja-JP" b="0" i="1" smtClean="0">
                          <a:latin typeface="Cambria Math" panose="02040503050406030204" pitchFamily="18" charset="0"/>
                        </a:rPr>
                        <m:t>(</m:t>
                      </m:r>
                      <m:r>
                        <a:rPr lang="ja-JP" altLang="en-US" i="1">
                          <a:latin typeface="Cambria Math" panose="02040503050406030204" pitchFamily="18" charset="0"/>
                        </a:rPr>
                        <m:t>今回</m:t>
                      </m:r>
                      <m:r>
                        <a:rPr lang="ja-JP" altLang="en-US" i="1">
                          <a:latin typeface="Cambria Math" panose="02040503050406030204" pitchFamily="18" charset="0"/>
                        </a:rPr>
                        <m:t>の</m:t>
                      </m:r>
                      <m:r>
                        <a:rPr lang="ja-JP" altLang="en-US" i="1">
                          <a:latin typeface="Cambria Math" panose="02040503050406030204" pitchFamily="18" charset="0"/>
                        </a:rPr>
                        <m:t>実験用</m:t>
                      </m:r>
                      <m:r>
                        <a:rPr lang="ja-JP" altLang="en-US" i="1">
                          <a:latin typeface="Cambria Math" panose="02040503050406030204" pitchFamily="18" charset="0"/>
                        </a:rPr>
                        <m:t>の</m:t>
                      </m:r>
                      <m:r>
                        <a:rPr lang="ja-JP" altLang="en-US" i="1" smtClean="0">
                          <a:latin typeface="Cambria Math" panose="02040503050406030204" pitchFamily="18" charset="0"/>
                        </a:rPr>
                        <m:t>ファセット</m:t>
                      </m:r>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ja-JP" altLang="en-US" i="1">
                          <a:latin typeface="Cambria Math" panose="02040503050406030204" pitchFamily="18" charset="0"/>
                        </a:rPr>
                        <m:t>の</m:t>
                      </m:r>
                      <m:r>
                        <a:rPr lang="ja-JP" altLang="en-US" i="1" smtClean="0">
                          <a:latin typeface="Cambria Math" panose="02040503050406030204" pitchFamily="18" charset="0"/>
                        </a:rPr>
                        <m:t>難易度</m:t>
                      </m:r>
                    </m:oMath>
                  </m:oMathPara>
                </a14:m>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7298D9FA-EB6E-644E-A5C3-7BFD0AFAB5EA}"/>
                  </a:ext>
                </a:extLst>
              </p:cNvPr>
              <p:cNvSpPr>
                <a:spLocks noGrp="1" noRot="1" noChangeAspect="1" noMove="1" noResize="1" noEditPoints="1" noAdjustHandles="1" noChangeArrowheads="1" noChangeShapeType="1" noTextEdit="1"/>
              </p:cNvSpPr>
              <p:nvPr>
                <p:ph idx="1"/>
              </p:nvPr>
            </p:nvSpPr>
            <p:spPr>
              <a:blipFill>
                <a:blip r:embed="rId3"/>
                <a:stretch>
                  <a:fillRect l="-1086" t="-2326"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4601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4AAD1D-6549-5F4A-93B2-261FD45EB608}"/>
              </a:ext>
            </a:extLst>
          </p:cNvPr>
          <p:cNvSpPr>
            <a:spLocks noGrp="1"/>
          </p:cNvSpPr>
          <p:nvPr>
            <p:ph type="title"/>
          </p:nvPr>
        </p:nvSpPr>
        <p:spPr/>
        <p:txBody>
          <a:bodyPr>
            <a:normAutofit/>
          </a:bodyPr>
          <a:lstStyle/>
          <a:p>
            <a:r>
              <a:rPr kumimoji="1" lang="ja-JP" altLang="en-US"/>
              <a:t>評価者の厳しさのレベルは、時間の経過とともにどのように機能するか</a:t>
            </a:r>
            <a:r>
              <a:rPr kumimoji="1" lang="en-US" altLang="ja-JP" dirty="0"/>
              <a:t>?</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7595769-EA2C-EB46-BE6F-7E7525D27B25}"/>
                  </a:ext>
                </a:extLst>
              </p:cNvPr>
              <p:cNvSpPr>
                <a:spLocks noGrp="1"/>
              </p:cNvSpPr>
              <p:nvPr>
                <p:ph idx="1"/>
              </p:nvPr>
            </p:nvSpPr>
            <p:spPr>
              <a:xfrm>
                <a:off x="838200" y="1825625"/>
                <a:ext cx="10515600" cy="4667250"/>
              </a:xfrm>
            </p:spPr>
            <p:txBody>
              <a:bodyPr>
                <a:normAutofit fontScale="92500" lnSpcReduction="10000"/>
              </a:bodyPr>
              <a:lstStyle/>
              <a:p>
                <a:endParaRPr lang="en-US" altLang="ja-JP" dirty="0"/>
              </a:p>
              <a:p>
                <a:pPr marL="0" indent="0">
                  <a:buNone/>
                </a:pPr>
                <a:r>
                  <a:rPr lang="en-US" altLang="ja-JP" dirty="0"/>
                  <a:t>	Level 1    </a:t>
                </a:r>
                <a14:m>
                  <m:oMath xmlns:m="http://schemas.openxmlformats.org/officeDocument/2006/math">
                    <m:r>
                      <a:rPr lang="ja-JP" altLang="ja-JP" i="1">
                        <a:latin typeface="Cambria Math" panose="02040503050406030204" pitchFamily="18" charset="0"/>
                      </a:rPr>
                      <m:t>厳</m:t>
                    </m:r>
                    <m:r>
                      <a:rPr lang="ja-JP" altLang="ja-JP" i="1">
                        <a:latin typeface="Cambria Math" panose="02040503050406030204" pitchFamily="18" charset="0"/>
                      </a:rPr>
                      <m:t>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𝑚𝑡</m:t>
                        </m:r>
                      </m:sub>
                    </m:sSub>
                    <m:r>
                      <a:rPr lang="en-US" altLang="ja-JP" i="1">
                        <a:latin typeface="Cambria Math" panose="02040503050406030204" pitchFamily="18" charset="0"/>
                      </a:rPr>
                      <m:t>         </m:t>
                    </m:r>
                    <m:r>
                      <a:rPr lang="en-US" altLang="ja-JP" i="1">
                        <a:latin typeface="Cambria Math" panose="02040503050406030204" pitchFamily="18" charset="0"/>
                      </a:rPr>
                      <m:t>𝑁</m:t>
                    </m:r>
                    <m:r>
                      <a:rPr lang="en-US" altLang="ja-JP" i="1">
                        <a:latin typeface="Cambria Math" panose="02040503050406030204" pitchFamily="18" charset="0"/>
                      </a:rPr>
                      <m:t>(0,</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r>
                      <a:rPr lang="en-US" altLang="ja-JP" i="1">
                        <a:latin typeface="Cambria Math" panose="02040503050406030204" pitchFamily="18" charset="0"/>
                      </a:rPr>
                      <m:t>)</m:t>
                    </m:r>
                  </m:oMath>
                </a14:m>
                <a:r>
                  <a:rPr lang="ja-JP" altLang="ja-JP">
                    <a:effectLst/>
                  </a:rPr>
                  <a:t> </a:t>
                </a:r>
                <a:endParaRPr lang="en-US" altLang="ja-JP" dirty="0"/>
              </a:p>
              <a:p>
                <a:pPr marL="0" indent="0">
                  <a:buNone/>
                </a:pPr>
                <a:r>
                  <a:rPr lang="en-US" altLang="ja-JP" dirty="0"/>
                  <a:t>	Level 2    </a:t>
                </a:r>
                <a14:m>
                  <m:oMath xmlns:m="http://schemas.openxmlformats.org/officeDocument/2006/math">
                    <m:d>
                      <m:dPr>
                        <m:begChr m:val="{"/>
                        <m:endChr m:val=""/>
                        <m:ctrlPr>
                          <a:rPr lang="ja-JP" altLang="ja-JP" i="1">
                            <a:latin typeface="Cambria Math" panose="02040503050406030204" pitchFamily="18" charset="0"/>
                          </a:rPr>
                        </m:ctrlPr>
                      </m:dPr>
                      <m:e>
                        <m:eqArr>
                          <m:eqArrPr>
                            <m:ctrlPr>
                              <a:rPr lang="ja-JP" altLang="ja-JP" i="1">
                                <a:latin typeface="Cambria Math" panose="02040503050406030204" pitchFamily="18" charset="0"/>
                              </a:rPr>
                            </m:ctrlPr>
                          </m:eqArrPr>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00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0</m:t>
                                </m:r>
                                <m:r>
                                  <a:rPr lang="en-US" altLang="ja-JP" b="0" i="1" smtClean="0">
                                    <a:latin typeface="Cambria Math" panose="02040503050406030204" pitchFamily="18" charset="0"/>
                                  </a:rPr>
                                  <m:t>𝑚</m:t>
                                </m:r>
                              </m:sub>
                            </m:sSub>
                          </m:e>
                          <m:e>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10</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1</m:t>
                                </m:r>
                                <m:r>
                                  <a:rPr lang="en-US" altLang="ja-JP" b="0" i="1" smtClean="0">
                                    <a:latin typeface="Cambria Math" panose="02040503050406030204" pitchFamily="18" charset="0"/>
                                  </a:rPr>
                                  <m:t>𝑚</m:t>
                                </m:r>
                              </m:sub>
                            </m:sSub>
                          </m:e>
                        </m:eqArr>
                      </m:e>
                    </m:d>
                  </m:oMath>
                </a14:m>
                <a:r>
                  <a:rPr lang="ja-JP" altLang="ja-JP">
                    <a:effectLst/>
                  </a:rPr>
                  <a:t> </a:t>
                </a:r>
                <a:endParaRPr lang="en-US" altLang="ja-JP" dirty="0">
                  <a:effectLst/>
                </a:endParaRPr>
              </a:p>
              <a:p>
                <a:pPr marL="0" indent="0">
                  <a:buNone/>
                </a:pPr>
                <a:endParaRPr lang="en-US" altLang="ja-JP" sz="500" dirty="0">
                  <a:effectLst/>
                </a:endParaRPr>
              </a:p>
              <a:p>
                <a:r>
                  <a:rPr kumimoji="1" lang="ja-JP" altLang="en-US"/>
                  <a:t>重要なのは、試験サイクルごとの変化である</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𝑗</m:t>
                        </m:r>
                      </m:sub>
                    </m:sSub>
                  </m:oMath>
                </a14:m>
                <a:r>
                  <a:rPr kumimoji="1" lang="ja-JP" altLang="en-US"/>
                  <a:t>で、どの評価者が試験サイクルごとに厳しさが変化する傾向があるかを示す</a:t>
                </a:r>
                <a:endParaRPr kumimoji="1" lang="en-US" altLang="ja-JP" dirty="0"/>
              </a:p>
              <a:p>
                <a:r>
                  <a:rPr kumimoji="1" lang="ja-JP" altLang="en-US"/>
                  <a:t>レベル</a:t>
                </a:r>
                <a:r>
                  <a:rPr kumimoji="1" lang="en-US" altLang="ja-JP" dirty="0"/>
                  <a:t>1</a:t>
                </a:r>
                <a:r>
                  <a:rPr kumimoji="1" lang="ja-JP" altLang="en-US"/>
                  <a:t>データの変動が、モデルにどれだけ取り込まれているかを計算するためにクラス間相関係数</a:t>
                </a:r>
                <a:r>
                  <a:rPr kumimoji="1" lang="en-US" altLang="ja-JP" dirty="0"/>
                  <a:t>(ICC)</a:t>
                </a:r>
                <a:r>
                  <a:rPr kumimoji="1" lang="ja-JP" altLang="en-US"/>
                  <a:t>が算出される</a:t>
                </a:r>
                <a:endParaRPr kumimoji="1" lang="en-US" altLang="ja-JP" dirty="0"/>
              </a:p>
              <a:p>
                <a:endParaRPr kumimoji="1" lang="en-US" altLang="ja-JP" sz="1200"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𝐼𝐶𝐶</m:t>
                      </m:r>
                      <m:r>
                        <a:rPr lang="en-US" altLang="ja-JP" i="1">
                          <a:latin typeface="Cambria Math" panose="02040503050406030204" pitchFamily="18" charset="0"/>
                        </a:rPr>
                        <m:t>=</m:t>
                      </m:r>
                      <m:f>
                        <m:fPr>
                          <m:ctrlPr>
                            <a:rPr lang="ja-JP" altLang="ja-JP" i="1">
                              <a:latin typeface="Cambria Math" panose="02040503050406030204" pitchFamily="18" charset="0"/>
                            </a:rPr>
                          </m:ctrlPr>
                        </m:fPr>
                        <m:num>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num>
                        <m:den>
                          <m:sSub>
                            <m:sSubPr>
                              <m:ctrlPr>
                                <a:rPr lang="ja-JP" altLang="ja-JP" i="1">
                                  <a:latin typeface="Cambria Math" panose="02040503050406030204" pitchFamily="18" charset="0"/>
                                </a:rPr>
                              </m:ctrlPr>
                            </m:sSubPr>
                            <m:e>
                              <m:r>
                                <a:rPr lang="en-US" altLang="ja-JP" i="1">
                                  <a:latin typeface="Cambria Math" panose="02040503050406030204" pitchFamily="18" charset="0"/>
                                </a:rPr>
                                <m:t>𝜏</m:t>
                              </m:r>
                            </m:e>
                            <m:sub>
                              <m:r>
                                <a:rPr lang="en-US" altLang="ja-JP" i="1">
                                  <a:latin typeface="Cambria Math" panose="02040503050406030204" pitchFamily="18" charset="0"/>
                                </a:rPr>
                                <m:t>00</m:t>
                              </m:r>
                            </m:sub>
                          </m:sSub>
                          <m:r>
                            <a:rPr lang="en-US" altLang="ja-JP" i="1">
                              <a:latin typeface="Cambria Math" panose="02040503050406030204" pitchFamily="18" charset="0"/>
                            </a:rPr>
                            <m:t>+</m:t>
                          </m:r>
                          <m:sSup>
                            <m:sSupPr>
                              <m:ctrlPr>
                                <a:rPr lang="ja-JP" altLang="ja-JP" i="1">
                                  <a:latin typeface="Cambria Math" panose="02040503050406030204" pitchFamily="18" charset="0"/>
                                </a:rPr>
                              </m:ctrlPr>
                            </m:sSupPr>
                            <m:e>
                              <m:r>
                                <a:rPr lang="en-US" altLang="ja-JP" i="1">
                                  <a:latin typeface="Cambria Math" panose="02040503050406030204" pitchFamily="18" charset="0"/>
                                </a:rPr>
                                <m:t>𝜎</m:t>
                              </m:r>
                            </m:e>
                            <m:sup>
                              <m:r>
                                <a:rPr lang="en-US" altLang="ja-JP" i="1">
                                  <a:latin typeface="Cambria Math" panose="02040503050406030204" pitchFamily="18" charset="0"/>
                                </a:rPr>
                                <m:t>2</m:t>
                              </m:r>
                            </m:sup>
                          </m:sSup>
                        </m:den>
                      </m:f>
                    </m:oMath>
                  </m:oMathPara>
                </a14:m>
                <a:endParaRPr kumimoji="1" lang="ja-JP" altLang="en-US"/>
              </a:p>
            </p:txBody>
          </p:sp>
        </mc:Choice>
        <mc:Fallback xmlns="">
          <p:sp>
            <p:nvSpPr>
              <p:cNvPr id="3" name="コンテンツ プレースホルダー 2">
                <a:extLst>
                  <a:ext uri="{FF2B5EF4-FFF2-40B4-BE49-F238E27FC236}">
                    <a16:creationId xmlns:a16="http://schemas.microsoft.com/office/drawing/2014/main" id="{47595769-EA2C-EB46-BE6F-7E7525D27B2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965" t="-26287" r="-8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2633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CCB0E-BA0E-E849-92B6-3CB22E890D84}"/>
              </a:ext>
            </a:extLst>
          </p:cNvPr>
          <p:cNvSpPr>
            <a:spLocks noGrp="1"/>
          </p:cNvSpPr>
          <p:nvPr>
            <p:ph type="title"/>
          </p:nvPr>
        </p:nvSpPr>
        <p:spPr/>
        <p:txBody>
          <a:bodyPr/>
          <a:lstStyle/>
          <a:p>
            <a:r>
              <a:rPr lang="ja-JP" altLang="en-US"/>
              <a:t>実験</a:t>
            </a:r>
            <a:endParaRPr kumimoji="1" lang="ja-JP" altLang="en-US"/>
          </a:p>
        </p:txBody>
      </p:sp>
      <p:sp>
        <p:nvSpPr>
          <p:cNvPr id="3" name="コンテンツ プレースホルダー 2">
            <a:extLst>
              <a:ext uri="{FF2B5EF4-FFF2-40B4-BE49-F238E27FC236}">
                <a16:creationId xmlns:a16="http://schemas.microsoft.com/office/drawing/2014/main" id="{FFC2D861-FB0F-D248-8E2C-E0BD115DEE50}"/>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r>
              <a:rPr kumimoji="1" lang="en-US" altLang="ja-JP" dirty="0"/>
              <a:t>57.5%</a:t>
            </a:r>
            <a:r>
              <a:rPr kumimoji="1" lang="ja-JP" altLang="en-US"/>
              <a:t>の評価者は厳しさが安定していると分類され、</a:t>
            </a:r>
            <a:r>
              <a:rPr kumimoji="1" lang="en-US" altLang="ja-JP" dirty="0"/>
              <a:t>42.5%</a:t>
            </a:r>
            <a:r>
              <a:rPr kumimoji="1" lang="ja-JP" altLang="en-US"/>
              <a:t>の評価者が不安定であると分類された</a:t>
            </a:r>
            <a:r>
              <a:rPr lang="ja-JP" altLang="en-US"/>
              <a:t>。</a:t>
            </a:r>
            <a:endParaRPr lang="en-US" altLang="ja-JP" dirty="0"/>
          </a:p>
          <a:p>
            <a:pPr marL="0" indent="0">
              <a:buNone/>
            </a:pPr>
            <a:endParaRPr lang="en-US" altLang="ja-JP" dirty="0"/>
          </a:p>
          <a:p>
            <a:pPr marL="0" indent="0">
              <a:buNone/>
            </a:pPr>
            <a:endParaRPr kumimoji="1" lang="en-US" altLang="ja-JP" dirty="0"/>
          </a:p>
        </p:txBody>
      </p:sp>
      <p:pic>
        <p:nvPicPr>
          <p:cNvPr id="4" name="図 3">
            <a:extLst>
              <a:ext uri="{FF2B5EF4-FFF2-40B4-BE49-F238E27FC236}">
                <a16:creationId xmlns:a16="http://schemas.microsoft.com/office/drawing/2014/main" id="{3F4EF369-B91B-EF48-9CE5-8583A2D4335F}"/>
              </a:ext>
            </a:extLst>
          </p:cNvPr>
          <p:cNvPicPr/>
          <p:nvPr/>
        </p:nvPicPr>
        <p:blipFill>
          <a:blip r:embed="rId3">
            <a:extLst>
              <a:ext uri="{28A0092B-C50C-407E-A947-70E740481C1C}">
                <a14:useLocalDpi xmlns:a14="http://schemas.microsoft.com/office/drawing/2010/main" val="0"/>
              </a:ext>
            </a:extLst>
          </a:blip>
          <a:stretch>
            <a:fillRect/>
          </a:stretch>
        </p:blipFill>
        <p:spPr>
          <a:xfrm>
            <a:off x="1039404" y="2801914"/>
            <a:ext cx="7261134" cy="3126649"/>
          </a:xfrm>
          <a:prstGeom prst="rect">
            <a:avLst/>
          </a:prstGeom>
        </p:spPr>
      </p:pic>
      <p:sp>
        <p:nvSpPr>
          <p:cNvPr id="5" name="正方形/長方形 4">
            <a:extLst>
              <a:ext uri="{FF2B5EF4-FFF2-40B4-BE49-F238E27FC236}">
                <a16:creationId xmlns:a16="http://schemas.microsoft.com/office/drawing/2014/main" id="{994768B3-E675-5B45-A8AD-DBC0F146843A}"/>
              </a:ext>
            </a:extLst>
          </p:cNvPr>
          <p:cNvSpPr/>
          <p:nvPr/>
        </p:nvSpPr>
        <p:spPr>
          <a:xfrm>
            <a:off x="3673929" y="4637314"/>
            <a:ext cx="996042" cy="27758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L 字 5">
            <a:extLst>
              <a:ext uri="{FF2B5EF4-FFF2-40B4-BE49-F238E27FC236}">
                <a16:creationId xmlns:a16="http://schemas.microsoft.com/office/drawing/2014/main" id="{A081CB1B-BF9D-554A-9F2C-F749C12934DF}"/>
              </a:ext>
            </a:extLst>
          </p:cNvPr>
          <p:cNvSpPr/>
          <p:nvPr/>
        </p:nvSpPr>
        <p:spPr>
          <a:xfrm flipH="1">
            <a:off x="3673928" y="4669971"/>
            <a:ext cx="2422071" cy="538843"/>
          </a:xfrm>
          <a:prstGeom prst="corner">
            <a:avLst>
              <a:gd name="adj1" fmla="val 50000"/>
              <a:gd name="adj2" fmla="val 1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6B9A6E-E934-B14E-8734-F16DC8BE396B}"/>
              </a:ext>
            </a:extLst>
          </p:cNvPr>
          <p:cNvSpPr/>
          <p:nvPr/>
        </p:nvSpPr>
        <p:spPr>
          <a:xfrm>
            <a:off x="8542926" y="4171678"/>
            <a:ext cx="538843" cy="2939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4331943-1DE2-E446-B592-9C1147DF6656}"/>
              </a:ext>
            </a:extLst>
          </p:cNvPr>
          <p:cNvSpPr/>
          <p:nvPr/>
        </p:nvSpPr>
        <p:spPr>
          <a:xfrm>
            <a:off x="8553993" y="4726875"/>
            <a:ext cx="538843" cy="2939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043CCBD-6207-2940-B4B5-EC2D5F0EE336}"/>
              </a:ext>
            </a:extLst>
          </p:cNvPr>
          <p:cNvSpPr txBox="1"/>
          <p:nvPr/>
        </p:nvSpPr>
        <p:spPr>
          <a:xfrm>
            <a:off x="9078686" y="4143239"/>
            <a:ext cx="1534885" cy="923330"/>
          </a:xfrm>
          <a:prstGeom prst="rect">
            <a:avLst/>
          </a:prstGeom>
          <a:noFill/>
        </p:spPr>
        <p:txBody>
          <a:bodyPr wrap="square" rtlCol="0">
            <a:spAutoFit/>
          </a:bodyPr>
          <a:lstStyle/>
          <a:p>
            <a:r>
              <a:rPr kumimoji="1" lang="ja-JP" altLang="en-US"/>
              <a:t>：安定</a:t>
            </a:r>
            <a:endParaRPr kumimoji="1" lang="en-US" altLang="ja-JP" dirty="0"/>
          </a:p>
          <a:p>
            <a:endParaRPr kumimoji="1" lang="en-US" altLang="ja-JP" dirty="0"/>
          </a:p>
          <a:p>
            <a:r>
              <a:rPr lang="ja-JP" altLang="en-US"/>
              <a:t>：不安定</a:t>
            </a:r>
            <a:endParaRPr kumimoji="1" lang="ja-JP" altLang="en-US"/>
          </a:p>
        </p:txBody>
      </p:sp>
    </p:spTree>
    <p:extLst>
      <p:ext uri="{BB962C8B-B14F-4D97-AF65-F5344CB8AC3E}">
        <p14:creationId xmlns:p14="http://schemas.microsoft.com/office/powerpoint/2010/main" val="27322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7892B-CAC9-F147-B31D-B1929778B78F}"/>
              </a:ext>
            </a:extLst>
          </p:cNvPr>
          <p:cNvSpPr>
            <a:spLocks noGrp="1"/>
          </p:cNvSpPr>
          <p:nvPr>
            <p:ph type="title"/>
          </p:nvPr>
        </p:nvSpPr>
        <p:spPr/>
        <p:txBody>
          <a:bodyPr/>
          <a:lstStyle/>
          <a:p>
            <a:r>
              <a:rPr lang="ja-JP" altLang="en-US"/>
              <a:t>結果</a:t>
            </a:r>
            <a:endParaRPr kumimoji="1" lang="ja-JP" altLang="en-US"/>
          </a:p>
        </p:txBody>
      </p:sp>
      <p:sp>
        <p:nvSpPr>
          <p:cNvPr id="3" name="コンテンツ プレースホルダー 2">
            <a:extLst>
              <a:ext uri="{FF2B5EF4-FFF2-40B4-BE49-F238E27FC236}">
                <a16:creationId xmlns:a16="http://schemas.microsoft.com/office/drawing/2014/main" id="{DE6032B3-7318-C54C-9FC7-00218C2FB498}"/>
              </a:ext>
            </a:extLst>
          </p:cNvPr>
          <p:cNvSpPr>
            <a:spLocks noGrp="1"/>
          </p:cNvSpPr>
          <p:nvPr>
            <p:ph idx="1"/>
          </p:nvPr>
        </p:nvSpPr>
        <p:spPr/>
        <p:txBody>
          <a:bodyPr>
            <a:normAutofit/>
          </a:bodyPr>
          <a:lstStyle/>
          <a:p>
            <a:r>
              <a:rPr kumimoji="1" lang="ja-JP" altLang="en-US"/>
              <a:t>この研究では、比較的多くの評価者が時間による厳しさの偏りを見せた。</a:t>
            </a:r>
            <a:endParaRPr kumimoji="1" lang="en-US" altLang="ja-JP" dirty="0"/>
          </a:p>
        </p:txBody>
      </p:sp>
    </p:spTree>
    <p:extLst>
      <p:ext uri="{BB962C8B-B14F-4D97-AF65-F5344CB8AC3E}">
        <p14:creationId xmlns:p14="http://schemas.microsoft.com/office/powerpoint/2010/main" val="278361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F0FEA-FA34-564A-BCA5-6EE86173C0B9}"/>
              </a:ext>
            </a:extLst>
          </p:cNvPr>
          <p:cNvSpPr>
            <a:spLocks noGrp="1"/>
          </p:cNvSpPr>
          <p:nvPr>
            <p:ph type="title"/>
          </p:nvPr>
        </p:nvSpPr>
        <p:spPr/>
        <p:txBody>
          <a:bodyPr/>
          <a:lstStyle/>
          <a:p>
            <a:r>
              <a:rPr kumimoji="1" lang="ja-JP" altLang="en-US"/>
              <a:t>今後の研究として</a:t>
            </a:r>
          </a:p>
        </p:txBody>
      </p:sp>
      <p:sp>
        <p:nvSpPr>
          <p:cNvPr id="3" name="コンテンツ プレースホルダー 2">
            <a:extLst>
              <a:ext uri="{FF2B5EF4-FFF2-40B4-BE49-F238E27FC236}">
                <a16:creationId xmlns:a16="http://schemas.microsoft.com/office/drawing/2014/main" id="{A7110D42-91B7-C640-B152-2C1AA1BFCC03}"/>
              </a:ext>
            </a:extLst>
          </p:cNvPr>
          <p:cNvSpPr>
            <a:spLocks noGrp="1"/>
          </p:cNvSpPr>
          <p:nvPr>
            <p:ph idx="1"/>
          </p:nvPr>
        </p:nvSpPr>
        <p:spPr/>
        <p:txBody>
          <a:bodyPr/>
          <a:lstStyle/>
          <a:p>
            <a:r>
              <a:rPr lang="ja-JP" altLang="en-US"/>
              <a:t>サイクルの長さ</a:t>
            </a:r>
            <a:r>
              <a:rPr lang="en-US" altLang="ja-JP" dirty="0"/>
              <a:t>(</a:t>
            </a:r>
            <a:r>
              <a:rPr lang="ja-JP" altLang="en-US"/>
              <a:t>今回の研究では</a:t>
            </a:r>
            <a:r>
              <a:rPr lang="en-US" altLang="ja-JP" dirty="0"/>
              <a:t>1</a:t>
            </a:r>
            <a:r>
              <a:rPr lang="ja-JP" altLang="en-US"/>
              <a:t>年</a:t>
            </a:r>
            <a:r>
              <a:rPr lang="en-US" altLang="ja-JP" dirty="0"/>
              <a:t>)</a:t>
            </a:r>
            <a:r>
              <a:rPr lang="ja-JP" altLang="en-US"/>
              <a:t>が異なる場合は異なる結果を示す可能性がある。</a:t>
            </a:r>
            <a:endParaRPr lang="en-US" altLang="ja-JP" dirty="0"/>
          </a:p>
          <a:p>
            <a:r>
              <a:rPr lang="ja-JP" altLang="en-US"/>
              <a:t>厳しさだけでなく、「正確さ」の違いにも焦点を当てるべきである</a:t>
            </a:r>
            <a:endParaRPr lang="en-US" altLang="ja-JP" dirty="0"/>
          </a:p>
          <a:p>
            <a:endParaRPr kumimoji="1" lang="ja-JP" altLang="en-US"/>
          </a:p>
        </p:txBody>
      </p:sp>
    </p:spTree>
    <p:extLst>
      <p:ext uri="{BB962C8B-B14F-4D97-AF65-F5344CB8AC3E}">
        <p14:creationId xmlns:p14="http://schemas.microsoft.com/office/powerpoint/2010/main" val="321578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FE1A10-842E-B24F-9785-CFAF4F09A2E5}"/>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84EBB641-5A25-D140-9150-00F082610A5F}"/>
              </a:ext>
            </a:extLst>
          </p:cNvPr>
          <p:cNvSpPr>
            <a:spLocks noGrp="1"/>
          </p:cNvSpPr>
          <p:nvPr>
            <p:ph type="subTitle" idx="1"/>
          </p:nvPr>
        </p:nvSpPr>
        <p:spPr/>
        <p:txBody>
          <a:bodyPr/>
          <a:lstStyle/>
          <a:p>
            <a:r>
              <a:rPr lang="en-US" altLang="ja-JP" dirty="0"/>
              <a:t>6/8</a:t>
            </a:r>
            <a:endParaRPr kumimoji="1" lang="en-US" altLang="ja-JP" dirty="0"/>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1222981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7A9358-41A1-3040-8D36-191F826A0F1A}"/>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5488EED-CE4B-7440-8212-EB98FC0966DC}"/>
                  </a:ext>
                </a:extLst>
              </p:cNvPr>
              <p:cNvSpPr>
                <a:spLocks noGrp="1"/>
              </p:cNvSpPr>
              <p:nvPr>
                <p:ph idx="1"/>
              </p:nvPr>
            </p:nvSpPr>
            <p:spPr/>
            <p:txBody>
              <a:bodyPr>
                <a:normAutofit/>
              </a:bodyPr>
              <a:lstStyle/>
              <a:p>
                <a:r>
                  <a:rPr lang="ja-JP" altLang="en-US"/>
                  <a:t>先週出ていたエラー→新田さんに手伝ってもらって直して、簡単なモデルは</a:t>
                </a:r>
                <a:r>
                  <a:rPr lang="en-US" altLang="ja-JP" dirty="0"/>
                  <a:t>fit</a:t>
                </a:r>
                <a:r>
                  <a:rPr lang="ja-JP" altLang="en-US"/>
                  <a:t>までは実行できるようになった</a:t>
                </a:r>
                <a:endParaRPr lang="en-US" altLang="ja-JP" dirty="0"/>
              </a:p>
              <a:p>
                <a:endParaRPr lang="en-US" altLang="ja-JP" dirty="0"/>
              </a:p>
              <a:p>
                <a:r>
                  <a:rPr lang="ja-JP" altLang="en-US"/>
                  <a:t>パラメータを増やしていくと、</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𝜋</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𝑟</m:t>
                        </m:r>
                      </m:sub>
                    </m:sSub>
                  </m:oMath>
                </a14:m>
                <a:r>
                  <a:rPr lang="ja-JP" altLang="en-US" dirty="0"/>
                  <a:t>を入れた</a:t>
                </a:r>
                <a:r>
                  <a:rPr lang="ja-JP" altLang="en-US"/>
                  <a:t>ところでエラーになる</a:t>
                </a:r>
                <a:endParaRPr lang="en-US" altLang="ja-JP" dirty="0"/>
              </a:p>
              <a:p>
                <a:pPr marL="0" indent="0">
                  <a:buNone/>
                </a:pPr>
                <a:r>
                  <a:rPr lang="en-US" altLang="ja-JP" sz="2400" dirty="0"/>
                  <a:t>	</a:t>
                </a:r>
                <a:r>
                  <a:rPr lang="ja-JP" altLang="en-US" sz="2400"/>
                  <a:t>原因：対数正規分布なのに負の値が入れられている</a:t>
                </a:r>
                <a:endParaRPr lang="en-US" altLang="ja-JP" sz="2400" dirty="0"/>
              </a:p>
              <a:p>
                <a:pPr marL="0" indent="0">
                  <a:buNone/>
                </a:pPr>
                <a:r>
                  <a:rPr lang="en-US" altLang="ja-JP" sz="2400" dirty="0"/>
                  <a:t>	</a:t>
                </a:r>
                <a:r>
                  <a:rPr lang="ja-JP" altLang="en-US" sz="2400"/>
                  <a:t>解決方法：パラメータの定義の仕方を変えたら実行できた</a:t>
                </a:r>
                <a:endParaRPr lang="en-US" altLang="ja-JP" sz="2400" dirty="0"/>
              </a:p>
              <a:p>
                <a:pPr marL="0" indent="0">
                  <a:buNone/>
                </a:pPr>
                <a:r>
                  <a:rPr lang="en-US" altLang="ja-JP" dirty="0"/>
                  <a:t>  </a:t>
                </a:r>
                <a:r>
                  <a:rPr lang="en-US" altLang="ja-JP" sz="2400" dirty="0"/>
                  <a:t>(lower=0</a:t>
                </a:r>
                <a:r>
                  <a:rPr lang="ja-JP" altLang="en-US" sz="2400"/>
                  <a:t>を書いていなかったので、</a:t>
                </a:r>
                <a:r>
                  <a:rPr lang="en-US" altLang="ja-JP" sz="2400" dirty="0"/>
                  <a:t>real</a:t>
                </a:r>
                <a:r>
                  <a:rPr lang="ja-JP" altLang="en-US" sz="2400"/>
                  <a:t>型にして制約を書き加えた</a:t>
                </a:r>
                <a:r>
                  <a:rPr lang="en-US" altLang="ja-JP" sz="2400" dirty="0"/>
                  <a:t>)</a:t>
                </a:r>
                <a:endParaRPr lang="en-US" altLang="ja-JP" dirty="0"/>
              </a:p>
            </p:txBody>
          </p:sp>
        </mc:Choice>
        <mc:Fallback xmlns="">
          <p:sp>
            <p:nvSpPr>
              <p:cNvPr id="3" name="コンテンツ プレースホルダー 2">
                <a:extLst>
                  <a:ext uri="{FF2B5EF4-FFF2-40B4-BE49-F238E27FC236}">
                    <a16:creationId xmlns:a16="http://schemas.microsoft.com/office/drawing/2014/main" id="{85488EED-CE4B-7440-8212-EB98FC096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3396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DCADC-7FD7-704D-839C-09AFA3EEB0FD}"/>
              </a:ext>
            </a:extLst>
          </p:cNvPr>
          <p:cNvSpPr>
            <a:spLocks noGrp="1"/>
          </p:cNvSpPr>
          <p:nvPr>
            <p:ph type="title"/>
          </p:nvPr>
        </p:nvSpPr>
        <p:spPr/>
        <p:txBody>
          <a:bodyPr/>
          <a:lstStyle/>
          <a:p>
            <a:r>
              <a:rPr kumimoji="1" lang="ja-JP" altLang="en-US"/>
              <a:t>やったこと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8AD8D6-B405-5543-AE9C-4940CA4269C5}"/>
                  </a:ext>
                </a:extLst>
              </p:cNvPr>
              <p:cNvSpPr>
                <a:spLocks noGrp="1"/>
              </p:cNvSpPr>
              <p:nvPr>
                <p:ph idx="1"/>
              </p:nvPr>
            </p:nvSpPr>
            <p:spPr/>
            <p:txBody>
              <a:bodyPr/>
              <a:lstStyle/>
              <a:p>
                <a:r>
                  <a:rPr lang="ja-JP" altLang="en-US"/>
                  <a:t>一応、論文のモデル（</a:t>
                </a:r>
                <a14:m>
                  <m:oMath xmlns:m="http://schemas.openxmlformats.org/officeDocument/2006/math">
                    <m:r>
                      <a:rPr lang="ja-JP" altLang="ja-JP" i="1">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𝑚</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𝑚</m:t>
                        </m:r>
                      </m:sub>
                    </m:sSub>
                    <m:sSub>
                      <m:sSubPr>
                        <m:ctrlPr>
                          <a:rPr lang="ja-JP" altLang="ja-JP" i="1">
                            <a:latin typeface="Cambria Math" panose="02040503050406030204" pitchFamily="18" charset="0"/>
                          </a:rPr>
                        </m:ctrlPr>
                      </m:sSubPr>
                      <m:e>
                        <m:r>
                          <a:rPr lang="en-US" altLang="ja-JP" i="1">
                            <a:latin typeface="Cambria Math" panose="02040503050406030204" pitchFamily="18" charset="0"/>
                          </a:rPr>
                          <m:t>𝛼</m:t>
                        </m:r>
                      </m:e>
                      <m:sub>
                        <m:r>
                          <a:rPr lang="en-US" altLang="ja-JP" i="1">
                            <a:latin typeface="Cambria Math" panose="02040503050406030204" pitchFamily="18" charset="0"/>
                          </a:rPr>
                          <m:t>𝑚𝑡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i="1">
                            <a:latin typeface="Cambria Math" panose="02040503050406030204" pitchFamily="18" charset="0"/>
                          </a:rPr>
                          <m:t>𝑚𝑡</m:t>
                        </m:r>
                      </m:sub>
                    </m:sSub>
                  </m:oMath>
                </a14:m>
                <a:r>
                  <a:rPr lang="ja-JP" altLang="en-US"/>
                  <a:t>）は作って動かすことができた</a:t>
                </a:r>
                <a:endParaRPr lang="en-US" altLang="ja-JP" dirty="0"/>
              </a:p>
            </p:txBody>
          </p:sp>
        </mc:Choice>
        <mc:Fallback xmlns="">
          <p:sp>
            <p:nvSpPr>
              <p:cNvPr id="3" name="コンテンツ プレースホルダー 2">
                <a:extLst>
                  <a:ext uri="{FF2B5EF4-FFF2-40B4-BE49-F238E27FC236}">
                    <a16:creationId xmlns:a16="http://schemas.microsoft.com/office/drawing/2014/main" id="{7E8AD8D6-B405-5543-AE9C-4940CA4269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712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7F312B-858F-374A-91D6-6E2268DD8C0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6483BFF-7174-8D4F-BEE0-AFAB96A3572B}"/>
              </a:ext>
            </a:extLst>
          </p:cNvPr>
          <p:cNvSpPr>
            <a:spLocks noGrp="1"/>
          </p:cNvSpPr>
          <p:nvPr>
            <p:ph type="subTitle" idx="1"/>
          </p:nvPr>
        </p:nvSpPr>
        <p:spPr/>
        <p:txBody>
          <a:bodyPr/>
          <a:lstStyle/>
          <a:p>
            <a:r>
              <a:rPr kumimoji="1" lang="en-US" altLang="ja-JP" dirty="0"/>
              <a:t>6/15</a:t>
            </a:r>
          </a:p>
          <a:p>
            <a:r>
              <a:rPr lang="ja-JP" altLang="en-US"/>
              <a:t>林真由</a:t>
            </a:r>
            <a:endParaRPr kumimoji="1" lang="ja-JP" altLang="en-US"/>
          </a:p>
        </p:txBody>
      </p:sp>
    </p:spTree>
    <p:extLst>
      <p:ext uri="{BB962C8B-B14F-4D97-AF65-F5344CB8AC3E}">
        <p14:creationId xmlns:p14="http://schemas.microsoft.com/office/powerpoint/2010/main" val="308736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761C0C-CD63-4E4F-9207-8CF22B31FED4}"/>
              </a:ext>
            </a:extLst>
          </p:cNvPr>
          <p:cNvSpPr>
            <a:spLocks noGrp="1"/>
          </p:cNvSpPr>
          <p:nvPr>
            <p:ph type="title"/>
          </p:nvPr>
        </p:nvSpPr>
        <p:spPr/>
        <p:txBody>
          <a:bodyPr/>
          <a:lstStyle/>
          <a:p>
            <a:r>
              <a:rPr kumimoji="1" lang="ja-JP" altLang="en-US"/>
              <a:t>読んだ論文</a:t>
            </a:r>
          </a:p>
        </p:txBody>
      </p:sp>
      <p:sp>
        <p:nvSpPr>
          <p:cNvPr id="3" name="コンテンツ プレースホルダー 2">
            <a:extLst>
              <a:ext uri="{FF2B5EF4-FFF2-40B4-BE49-F238E27FC236}">
                <a16:creationId xmlns:a16="http://schemas.microsoft.com/office/drawing/2014/main" id="{E67CDF47-A255-8348-980B-1BDAA0A52686}"/>
              </a:ext>
            </a:extLst>
          </p:cNvPr>
          <p:cNvSpPr>
            <a:spLocks noGrp="1"/>
          </p:cNvSpPr>
          <p:nvPr>
            <p:ph idx="1"/>
          </p:nvPr>
        </p:nvSpPr>
        <p:spPr/>
        <p:txBody>
          <a:bodyPr/>
          <a:lstStyle/>
          <a:p>
            <a:r>
              <a:rPr kumimoji="1" lang="ja-JP" altLang="en-US"/>
              <a:t>「</a:t>
            </a:r>
            <a:r>
              <a:rPr kumimoji="1" lang="en-US" altLang="ja-JP" dirty="0"/>
              <a:t>Assessment</a:t>
            </a:r>
            <a:r>
              <a:rPr kumimoji="1" lang="ja-JP" altLang="en-US"/>
              <a:t> </a:t>
            </a:r>
            <a:r>
              <a:rPr kumimoji="1" lang="en-US" altLang="ja-JP" dirty="0"/>
              <a:t>of Differential Rater Functioning in Latent Classes with New Mixture Facets Models</a:t>
            </a:r>
            <a:r>
              <a:rPr kumimoji="1" lang="ja-JP" altLang="en-US"/>
              <a:t>」</a:t>
            </a:r>
            <a:r>
              <a:rPr kumimoji="1" lang="en-US" altLang="ja-JP" dirty="0"/>
              <a:t> </a:t>
            </a:r>
          </a:p>
          <a:p>
            <a:pPr marL="0" indent="0">
              <a:buNone/>
            </a:pPr>
            <a:r>
              <a:rPr lang="en-US" altLang="ja-JP" dirty="0"/>
              <a:t>     </a:t>
            </a:r>
            <a:r>
              <a:rPr kumimoji="1" lang="en-US" altLang="ja-JP" dirty="0" err="1"/>
              <a:t>Kuan</a:t>
            </a:r>
            <a:r>
              <a:rPr kumimoji="1" lang="en-US" altLang="ja-JP" dirty="0"/>
              <a:t>-Yu </a:t>
            </a:r>
            <a:r>
              <a:rPr kumimoji="1" lang="en-US" altLang="ja-JP" dirty="0" err="1"/>
              <a:t>jin</a:t>
            </a:r>
            <a:r>
              <a:rPr kumimoji="1" lang="en-US" altLang="ja-JP" dirty="0"/>
              <a:t> &amp; Wen-Chung Wang (2017)</a:t>
            </a:r>
          </a:p>
          <a:p>
            <a:pPr marL="0" indent="0">
              <a:buNone/>
            </a:pPr>
            <a:endParaRPr lang="en-US" altLang="ja-JP" dirty="0"/>
          </a:p>
          <a:p>
            <a:r>
              <a:rPr lang="ja-JP" altLang="en-US"/>
              <a:t>「新しい混合ファセットモデルを使用した潜在クラスにおける評価者機能の差異の評価」</a:t>
            </a:r>
            <a:endParaRPr lang="en-US" altLang="ja-JP" dirty="0"/>
          </a:p>
        </p:txBody>
      </p:sp>
    </p:spTree>
    <p:extLst>
      <p:ext uri="{BB962C8B-B14F-4D97-AF65-F5344CB8AC3E}">
        <p14:creationId xmlns:p14="http://schemas.microsoft.com/office/powerpoint/2010/main" val="3669321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B6BF6A-EB17-4849-AA1D-8CED62FA5D4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8DEE64A0-2716-9E40-907C-D50BA1D78059}"/>
              </a:ext>
            </a:extLst>
          </p:cNvPr>
          <p:cNvSpPr>
            <a:spLocks noGrp="1"/>
          </p:cNvSpPr>
          <p:nvPr>
            <p:ph idx="1"/>
          </p:nvPr>
        </p:nvSpPr>
        <p:spPr/>
        <p:txBody>
          <a:bodyPr>
            <a:normAutofit lnSpcReduction="10000"/>
          </a:bodyPr>
          <a:lstStyle/>
          <a:p>
            <a:r>
              <a:rPr kumimoji="1" lang="ja-JP" altLang="en-US">
                <a:solidFill>
                  <a:schemeClr val="tx1">
                    <a:lumMod val="50000"/>
                    <a:lumOff val="50000"/>
                  </a:schemeClr>
                </a:solidFill>
              </a:rPr>
              <a:t>仮免許取得</a:t>
            </a:r>
            <a:endParaRPr kumimoji="1" lang="en-US" altLang="ja-JP" dirty="0">
              <a:solidFill>
                <a:schemeClr val="tx1">
                  <a:lumMod val="50000"/>
                  <a:lumOff val="50000"/>
                </a:schemeClr>
              </a:solidFill>
            </a:endParaRPr>
          </a:p>
          <a:p>
            <a:endParaRPr lang="en-US" altLang="ja-JP" dirty="0"/>
          </a:p>
          <a:p>
            <a:r>
              <a:rPr kumimoji="1" lang="en-US" altLang="ja-JP" dirty="0" err="1"/>
              <a:t>Alpha_rt</a:t>
            </a:r>
            <a:r>
              <a:rPr kumimoji="1" lang="ja-JP" altLang="en-US"/>
              <a:t>の分布を変えた</a:t>
            </a:r>
            <a:endParaRPr kumimoji="1" lang="en-US" altLang="ja-JP" dirty="0"/>
          </a:p>
          <a:p>
            <a:endParaRPr lang="en-US" altLang="ja-JP" dirty="0"/>
          </a:p>
          <a:p>
            <a:r>
              <a:rPr kumimoji="1" lang="ja-JP" altLang="en-US"/>
              <a:t>データを項目ごとに分けて</a:t>
            </a:r>
            <a:r>
              <a:rPr lang="en-US" altLang="ja-JP" dirty="0"/>
              <a:t>sampling</a:t>
            </a:r>
            <a:r>
              <a:rPr kumimoji="1" lang="ja-JP" altLang="en-US"/>
              <a:t>実行</a:t>
            </a:r>
            <a:endParaRPr lang="en-US" altLang="ja-JP" dirty="0"/>
          </a:p>
          <a:p>
            <a:pPr marL="0" indent="0">
              <a:buNone/>
            </a:pPr>
            <a:r>
              <a:rPr kumimoji="1" lang="en-US" altLang="ja-JP" dirty="0"/>
              <a:t> </a:t>
            </a:r>
            <a:r>
              <a:rPr lang="en-US" altLang="ja-JP" dirty="0"/>
              <a:t>  </a:t>
            </a:r>
            <a:r>
              <a:rPr lang="ja-JP" altLang="en-US"/>
              <a:t>→結果→どこで見られるかわからない。。。</a:t>
            </a:r>
            <a:endParaRPr lang="en-US" altLang="ja-JP" dirty="0"/>
          </a:p>
          <a:p>
            <a:pPr marL="0" indent="0">
              <a:buNone/>
            </a:pPr>
            <a:endParaRPr lang="en-US" altLang="ja-JP" dirty="0"/>
          </a:p>
          <a:p>
            <a:r>
              <a:rPr lang="en-US" altLang="ja-JP" dirty="0" err="1"/>
              <a:t>model.R</a:t>
            </a:r>
            <a:r>
              <a:rPr lang="ja-JP" altLang="en-US"/>
              <a:t>の方を作っていなくてここから先がまだ実行出来ないが、この先も実行できるようにしなければいけない→途中</a:t>
            </a:r>
            <a:endParaRPr kumimoji="1" lang="en-US" altLang="ja-JP" dirty="0"/>
          </a:p>
        </p:txBody>
      </p:sp>
    </p:spTree>
    <p:extLst>
      <p:ext uri="{BB962C8B-B14F-4D97-AF65-F5344CB8AC3E}">
        <p14:creationId xmlns:p14="http://schemas.microsoft.com/office/powerpoint/2010/main" val="50066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A97E2-E71E-BA43-9D48-EB359EF86BC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2C86B986-079B-C947-B4B5-36167828128A}"/>
              </a:ext>
            </a:extLst>
          </p:cNvPr>
          <p:cNvSpPr>
            <a:spLocks noGrp="1"/>
          </p:cNvSpPr>
          <p:nvPr>
            <p:ph idx="1"/>
          </p:nvPr>
        </p:nvSpPr>
        <p:spPr/>
        <p:txBody>
          <a:bodyPr/>
          <a:lstStyle/>
          <a:p>
            <a:r>
              <a:rPr lang="en" altLang="ja-JP" dirty="0" err="1"/>
              <a:t>get_estimates</a:t>
            </a:r>
            <a:r>
              <a:rPr lang="ja-JP" altLang="en-US"/>
              <a:t>を書く（</a:t>
            </a:r>
            <a:r>
              <a:rPr lang="en-US" altLang="ja-JP" dirty="0" err="1"/>
              <a:t>mayu.R</a:t>
            </a:r>
            <a:r>
              <a:rPr lang="ja-JP" altLang="en-US"/>
              <a:t>）</a:t>
            </a:r>
            <a:endParaRPr lang="en-US" altLang="ja-JP" dirty="0"/>
          </a:p>
          <a:p>
            <a:r>
              <a:rPr kumimoji="1" lang="en-US" altLang="ja-JP" dirty="0"/>
              <a:t>MCMC</a:t>
            </a:r>
            <a:r>
              <a:rPr kumimoji="1" lang="ja-JP" altLang="en-US"/>
              <a:t>の原理勉強</a:t>
            </a:r>
            <a:endParaRPr kumimoji="1" lang="en-US" altLang="ja-JP" dirty="0"/>
          </a:p>
          <a:p>
            <a:r>
              <a:rPr lang="en-US" altLang="ja-JP" dirty="0" err="1"/>
              <a:t>TimeID</a:t>
            </a:r>
            <a:r>
              <a:rPr lang="ja-JP" altLang="en-US"/>
              <a:t>も飛び飛びになってしまっているからもうデータから書き換える</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kumimoji="1" lang="ja-JP" altLang="en-US"/>
          </a:p>
        </p:txBody>
      </p:sp>
    </p:spTree>
    <p:extLst>
      <p:ext uri="{BB962C8B-B14F-4D97-AF65-F5344CB8AC3E}">
        <p14:creationId xmlns:p14="http://schemas.microsoft.com/office/powerpoint/2010/main" val="3879065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98799-EF45-DB4A-BD73-AB36276CEBD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1C0AAA7-7EEA-7347-BE68-39354B6B87A0}"/>
              </a:ext>
            </a:extLst>
          </p:cNvPr>
          <p:cNvSpPr>
            <a:spLocks noGrp="1"/>
          </p:cNvSpPr>
          <p:nvPr>
            <p:ph type="subTitle" idx="1"/>
          </p:nvPr>
        </p:nvSpPr>
        <p:spPr/>
        <p:txBody>
          <a:bodyPr/>
          <a:lstStyle/>
          <a:p>
            <a:r>
              <a:rPr kumimoji="1" lang="en-US" altLang="ja-JP" dirty="0"/>
              <a:t>6/22</a:t>
            </a:r>
          </a:p>
          <a:p>
            <a:r>
              <a:rPr lang="ja-JP" altLang="en-US"/>
              <a:t>林真由</a:t>
            </a:r>
            <a:endParaRPr kumimoji="1" lang="ja-JP" altLang="en-US"/>
          </a:p>
        </p:txBody>
      </p:sp>
    </p:spTree>
    <p:extLst>
      <p:ext uri="{BB962C8B-B14F-4D97-AF65-F5344CB8AC3E}">
        <p14:creationId xmlns:p14="http://schemas.microsoft.com/office/powerpoint/2010/main" val="388425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C7D33-B102-0349-BC3C-8257FD55E4E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458453F4-58EC-0148-BCCB-25AB1EBB5565}"/>
              </a:ext>
            </a:extLst>
          </p:cNvPr>
          <p:cNvSpPr>
            <a:spLocks noGrp="1"/>
          </p:cNvSpPr>
          <p:nvPr>
            <p:ph idx="1"/>
          </p:nvPr>
        </p:nvSpPr>
        <p:spPr/>
        <p:txBody>
          <a:bodyPr/>
          <a:lstStyle/>
          <a:p>
            <a:r>
              <a:rPr lang="ja-JP" altLang="en-US"/>
              <a:t>データを直す</a:t>
            </a:r>
            <a:r>
              <a:rPr lang="en-US" altLang="ja-JP" dirty="0"/>
              <a:t>(</a:t>
            </a:r>
            <a:r>
              <a:rPr lang="ja-JP" altLang="en-US"/>
              <a:t>データファイルを</a:t>
            </a:r>
            <a:r>
              <a:rPr lang="en-US" altLang="ja-JP" dirty="0"/>
              <a:t>4</a:t>
            </a:r>
            <a:r>
              <a:rPr lang="ja-JP" altLang="en-US"/>
              <a:t>個作る</a:t>
            </a:r>
            <a:r>
              <a:rPr lang="en-US" altLang="ja-JP" dirty="0"/>
              <a:t>)</a:t>
            </a:r>
          </a:p>
          <a:p>
            <a:r>
              <a:rPr lang="en-US" altLang="ja-JP" dirty="0" err="1"/>
              <a:t>Alpha_rt</a:t>
            </a:r>
            <a:r>
              <a:rPr lang="ja-JP" altLang="en-US"/>
              <a:t>が</a:t>
            </a:r>
            <a:r>
              <a:rPr lang="en-US" altLang="ja-JP" dirty="0"/>
              <a:t>3</a:t>
            </a:r>
            <a:r>
              <a:rPr lang="ja-JP" altLang="en-US"/>
              <a:t>次元になってるのを</a:t>
            </a:r>
            <a:r>
              <a:rPr lang="en-US" altLang="ja-JP" dirty="0"/>
              <a:t>2</a:t>
            </a:r>
            <a:r>
              <a:rPr lang="ja-JP" altLang="en-US"/>
              <a:t>次元に直す</a:t>
            </a:r>
            <a:endParaRPr lang="en-US" altLang="ja-JP" dirty="0"/>
          </a:p>
          <a:p>
            <a:endParaRPr lang="en-US" altLang="ja-JP" dirty="0"/>
          </a:p>
          <a:p>
            <a:r>
              <a:rPr lang="en" altLang="ja-JP" dirty="0" err="1"/>
              <a:t>get_estimates</a:t>
            </a:r>
            <a:r>
              <a:rPr lang="ja-JP" altLang="en-US"/>
              <a:t>を書く（</a:t>
            </a:r>
            <a:r>
              <a:rPr lang="en-US" altLang="ja-JP" dirty="0" err="1"/>
              <a:t>mayu.R</a:t>
            </a:r>
            <a:r>
              <a:rPr lang="ja-JP" altLang="en-US"/>
              <a:t>）→途中</a:t>
            </a:r>
            <a:endParaRPr lang="en-US" altLang="ja-JP" dirty="0"/>
          </a:p>
          <a:p>
            <a:r>
              <a:rPr lang="en-US" altLang="ja-JP" dirty="0"/>
              <a:t>-&gt;</a:t>
            </a:r>
            <a:r>
              <a:rPr lang="ja-JP" altLang="en-US"/>
              <a:t>エラーの原因は</a:t>
            </a:r>
            <a:r>
              <a:rPr lang="en-US" altLang="ja-JP" dirty="0" err="1"/>
              <a:t>category_prm</a:t>
            </a:r>
            <a:r>
              <a:rPr lang="ja-JP" altLang="en-US"/>
              <a:t>にありそう</a:t>
            </a:r>
            <a:endParaRPr lang="en-US" altLang="ja-JP" dirty="0"/>
          </a:p>
          <a:p>
            <a:endParaRPr lang="ja-JP" altLang="en-US"/>
          </a:p>
          <a:p>
            <a:endParaRPr kumimoji="1" lang="ja-JP" altLang="en-US"/>
          </a:p>
        </p:txBody>
      </p:sp>
    </p:spTree>
    <p:extLst>
      <p:ext uri="{BB962C8B-B14F-4D97-AF65-F5344CB8AC3E}">
        <p14:creationId xmlns:p14="http://schemas.microsoft.com/office/powerpoint/2010/main" val="399356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457AA-A2B5-F94F-9420-FFFB7990E54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C21C683-183B-B945-8765-FF4E16877825}"/>
              </a:ext>
            </a:extLst>
          </p:cNvPr>
          <p:cNvSpPr>
            <a:spLocks noGrp="1"/>
          </p:cNvSpPr>
          <p:nvPr>
            <p:ph type="subTitle" idx="1"/>
          </p:nvPr>
        </p:nvSpPr>
        <p:spPr/>
        <p:txBody>
          <a:bodyPr/>
          <a:lstStyle/>
          <a:p>
            <a:r>
              <a:rPr kumimoji="1" lang="en-US" altLang="ja-JP" dirty="0"/>
              <a:t>6/29</a:t>
            </a:r>
          </a:p>
          <a:p>
            <a:r>
              <a:rPr lang="ja-JP" altLang="en-US"/>
              <a:t>林真由</a:t>
            </a:r>
            <a:endParaRPr lang="en-US" altLang="ja-JP" dirty="0"/>
          </a:p>
          <a:p>
            <a:endParaRPr kumimoji="1" lang="ja-JP" altLang="en-US"/>
          </a:p>
        </p:txBody>
      </p:sp>
    </p:spTree>
    <p:extLst>
      <p:ext uri="{BB962C8B-B14F-4D97-AF65-F5344CB8AC3E}">
        <p14:creationId xmlns:p14="http://schemas.microsoft.com/office/powerpoint/2010/main" val="4219409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865-FF8A-3446-85B5-AC76D3943B8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67FFA2D-3224-F74B-A302-837AAC9A4849}"/>
              </a:ext>
            </a:extLst>
          </p:cNvPr>
          <p:cNvSpPr>
            <a:spLocks noGrp="1"/>
          </p:cNvSpPr>
          <p:nvPr>
            <p:ph idx="1"/>
          </p:nvPr>
        </p:nvSpPr>
        <p:spPr/>
        <p:txBody>
          <a:bodyPr/>
          <a:lstStyle/>
          <a:p>
            <a:r>
              <a:rPr kumimoji="1" lang="ja-JP" altLang="en-US"/>
              <a:t>一応最後まで実行して結果が出せた</a:t>
            </a:r>
          </a:p>
        </p:txBody>
      </p:sp>
    </p:spTree>
    <p:extLst>
      <p:ext uri="{BB962C8B-B14F-4D97-AF65-F5344CB8AC3E}">
        <p14:creationId xmlns:p14="http://schemas.microsoft.com/office/powerpoint/2010/main" val="2940830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03701-5AF9-5C4B-A3C4-DBBF6F56049B}"/>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24B8FCC9-C406-BD47-9A56-F501E669477F}"/>
              </a:ext>
            </a:extLst>
          </p:cNvPr>
          <p:cNvSpPr>
            <a:spLocks noGrp="1"/>
          </p:cNvSpPr>
          <p:nvPr>
            <p:ph sz="half" idx="1"/>
          </p:nvPr>
        </p:nvSpPr>
        <p:spPr/>
        <p:txBody>
          <a:bodyPr/>
          <a:lstStyle/>
          <a:p>
            <a:r>
              <a:rPr kumimoji="1" lang="ja-JP" altLang="en-US"/>
              <a:t>既存モデル</a:t>
            </a:r>
            <a:endParaRPr kumimoji="1" lang="en-US" altLang="ja-JP" dirty="0"/>
          </a:p>
          <a:p>
            <a:endParaRPr kumimoji="1" lang="ja-JP" altLang="en-US"/>
          </a:p>
        </p:txBody>
      </p:sp>
      <p:sp>
        <p:nvSpPr>
          <p:cNvPr id="5" name="コンテンツ プレースホルダー 4">
            <a:extLst>
              <a:ext uri="{FF2B5EF4-FFF2-40B4-BE49-F238E27FC236}">
                <a16:creationId xmlns:a16="http://schemas.microsoft.com/office/drawing/2014/main" id="{CBBBE725-AC2D-BD4F-A4EF-92E454977175}"/>
              </a:ext>
            </a:extLst>
          </p:cNvPr>
          <p:cNvSpPr>
            <a:spLocks noGrp="1"/>
          </p:cNvSpPr>
          <p:nvPr>
            <p:ph sz="half" idx="2"/>
          </p:nvPr>
        </p:nvSpPr>
        <p:spPr/>
        <p:txBody>
          <a:bodyPr/>
          <a:lstStyle/>
          <a:p>
            <a:r>
              <a:rPr lang="ja-JP" altLang="en-US"/>
              <a:t>提案モデル</a:t>
            </a:r>
          </a:p>
        </p:txBody>
      </p:sp>
      <p:graphicFrame>
        <p:nvGraphicFramePr>
          <p:cNvPr id="4" name="表 3">
            <a:extLst>
              <a:ext uri="{FF2B5EF4-FFF2-40B4-BE49-F238E27FC236}">
                <a16:creationId xmlns:a16="http://schemas.microsoft.com/office/drawing/2014/main" id="{6749C892-21C1-0146-B7CB-C4E1EA112A7C}"/>
              </a:ext>
            </a:extLst>
          </p:cNvPr>
          <p:cNvGraphicFramePr>
            <a:graphicFrameLocks noGrp="1"/>
          </p:cNvGraphicFramePr>
          <p:nvPr>
            <p:extLst>
              <p:ext uri="{D42A27DB-BD31-4B8C-83A1-F6EECF244321}">
                <p14:modId xmlns:p14="http://schemas.microsoft.com/office/powerpoint/2010/main" val="4092829113"/>
              </p:ext>
            </p:extLst>
          </p:nvPr>
        </p:nvGraphicFramePr>
        <p:xfrm>
          <a:off x="1042234" y="2399988"/>
          <a:ext cx="3981830" cy="3311384"/>
        </p:xfrm>
        <a:graphic>
          <a:graphicData uri="http://schemas.openxmlformats.org/drawingml/2006/table">
            <a:tbl>
              <a:tblPr/>
              <a:tblGrid>
                <a:gridCol w="1160032">
                  <a:extLst>
                    <a:ext uri="{9D8B030D-6E8A-4147-A177-3AD203B41FA5}">
                      <a16:colId xmlns:a16="http://schemas.microsoft.com/office/drawing/2014/main" val="145799468"/>
                    </a:ext>
                  </a:extLst>
                </a:gridCol>
                <a:gridCol w="860305">
                  <a:extLst>
                    <a:ext uri="{9D8B030D-6E8A-4147-A177-3AD203B41FA5}">
                      <a16:colId xmlns:a16="http://schemas.microsoft.com/office/drawing/2014/main" val="2154574093"/>
                    </a:ext>
                  </a:extLst>
                </a:gridCol>
                <a:gridCol w="1961493">
                  <a:extLst>
                    <a:ext uri="{9D8B030D-6E8A-4147-A177-3AD203B41FA5}">
                      <a16:colId xmlns:a16="http://schemas.microsoft.com/office/drawing/2014/main" val="1412245447"/>
                    </a:ext>
                  </a:extLst>
                </a:gridCol>
              </a:tblGrid>
              <a:tr h="256802">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877378623"/>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3004.17623903641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67813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2865.30832240113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59066"/>
                  </a:ext>
                </a:extLst>
              </a:tr>
              <a:tr h="25451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297996"/>
                  </a:ext>
                </a:extLst>
              </a:tr>
              <a:tr h="254514">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solidFill>
                          <a:srgbClr val="000000"/>
                        </a:solidFill>
                        <a:effectLst/>
                        <a:latin typeface="Hiragino Kaku Gothic ProN" panose="020B0300000000000000" pitchFamily="34" charset="-128"/>
                        <a:ea typeface="Hiragino Kaku Gothic ProN" panose="020B0300000000000000" pitchFamily="34" charset="-128"/>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559906"/>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1.00650976126332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473400"/>
                  </a:ext>
                </a:extLst>
              </a:tr>
              <a:tr h="47798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1.00001880552904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64920"/>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0.138861043839864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263372"/>
                  </a:ext>
                </a:extLst>
              </a:tr>
              <a:tr h="36625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0.0108306550350996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059298"/>
                  </a:ext>
                </a:extLst>
              </a:tr>
            </a:tbl>
          </a:graphicData>
        </a:graphic>
      </p:graphicFrame>
      <p:graphicFrame>
        <p:nvGraphicFramePr>
          <p:cNvPr id="7" name="表 6">
            <a:extLst>
              <a:ext uri="{FF2B5EF4-FFF2-40B4-BE49-F238E27FC236}">
                <a16:creationId xmlns:a16="http://schemas.microsoft.com/office/drawing/2014/main" id="{AD58697C-47A3-0B41-874C-21C4339E85C2}"/>
              </a:ext>
            </a:extLst>
          </p:cNvPr>
          <p:cNvGraphicFramePr>
            <a:graphicFrameLocks noGrp="1"/>
          </p:cNvGraphicFramePr>
          <p:nvPr>
            <p:extLst>
              <p:ext uri="{D42A27DB-BD31-4B8C-83A1-F6EECF244321}">
                <p14:modId xmlns:p14="http://schemas.microsoft.com/office/powerpoint/2010/main" val="3437805964"/>
              </p:ext>
            </p:extLst>
          </p:nvPr>
        </p:nvGraphicFramePr>
        <p:xfrm>
          <a:off x="6374521" y="2342016"/>
          <a:ext cx="3981830" cy="3438246"/>
        </p:xfrm>
        <a:graphic>
          <a:graphicData uri="http://schemas.openxmlformats.org/drawingml/2006/table">
            <a:tbl>
              <a:tblPr/>
              <a:tblGrid>
                <a:gridCol w="1160032">
                  <a:extLst>
                    <a:ext uri="{9D8B030D-6E8A-4147-A177-3AD203B41FA5}">
                      <a16:colId xmlns:a16="http://schemas.microsoft.com/office/drawing/2014/main" val="24756785"/>
                    </a:ext>
                  </a:extLst>
                </a:gridCol>
                <a:gridCol w="860305">
                  <a:extLst>
                    <a:ext uri="{9D8B030D-6E8A-4147-A177-3AD203B41FA5}">
                      <a16:colId xmlns:a16="http://schemas.microsoft.com/office/drawing/2014/main" val="733000198"/>
                    </a:ext>
                  </a:extLst>
                </a:gridCol>
                <a:gridCol w="1961493">
                  <a:extLst>
                    <a:ext uri="{9D8B030D-6E8A-4147-A177-3AD203B41FA5}">
                      <a16:colId xmlns:a16="http://schemas.microsoft.com/office/drawing/2014/main" val="3703899887"/>
                    </a:ext>
                  </a:extLst>
                </a:gridCol>
              </a:tblGrid>
              <a:tr h="265433">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744013515"/>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3006.65796405646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17043"/>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2866.04050551972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061717"/>
                  </a:ext>
                </a:extLst>
              </a:tr>
              <a:tr h="26543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861167"/>
                  </a:ext>
                </a:extLst>
              </a:tr>
              <a:tr h="265433">
                <a:tc>
                  <a:txBody>
                    <a:bodyPr/>
                    <a:lstStyle/>
                    <a:p>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effectLst/>
                        </a:rPr>
                        <a:t>BIC</a:t>
                      </a: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62665"/>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1.00804313832783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820142"/>
                  </a:ext>
                </a:extLst>
              </a:tr>
              <a:tr h="49878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1.00002662832594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336356"/>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0.139401192388969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1261169"/>
                  </a:ext>
                </a:extLst>
              </a:tr>
              <a:tr h="38210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0.0111140170591364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719002"/>
                  </a:ext>
                </a:extLst>
              </a:tr>
            </a:tbl>
          </a:graphicData>
        </a:graphic>
      </p:graphicFrame>
    </p:spTree>
    <p:extLst>
      <p:ext uri="{BB962C8B-B14F-4D97-AF65-F5344CB8AC3E}">
        <p14:creationId xmlns:p14="http://schemas.microsoft.com/office/powerpoint/2010/main" val="227802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FCCA1-A029-0047-8292-CF912C454243}"/>
              </a:ext>
            </a:extLst>
          </p:cNvPr>
          <p:cNvSpPr>
            <a:spLocks noGrp="1"/>
          </p:cNvSpPr>
          <p:nvPr>
            <p:ph type="title"/>
          </p:nvPr>
        </p:nvSpPr>
        <p:spPr/>
        <p:txBody>
          <a:bodyPr/>
          <a:lstStyle/>
          <a:p>
            <a:r>
              <a:rPr kumimoji="1" lang="ja-JP" altLang="en-US"/>
              <a:t>やること</a:t>
            </a:r>
          </a:p>
        </p:txBody>
      </p:sp>
      <p:sp>
        <p:nvSpPr>
          <p:cNvPr id="3" name="コンテンツ プレースホルダー 2">
            <a:extLst>
              <a:ext uri="{FF2B5EF4-FFF2-40B4-BE49-F238E27FC236}">
                <a16:creationId xmlns:a16="http://schemas.microsoft.com/office/drawing/2014/main" id="{3C0DFC60-5D3A-CA41-A820-C9E2EC6F4C18}"/>
              </a:ext>
            </a:extLst>
          </p:cNvPr>
          <p:cNvSpPr>
            <a:spLocks noGrp="1"/>
          </p:cNvSpPr>
          <p:nvPr>
            <p:ph sz="half" idx="1"/>
          </p:nvPr>
        </p:nvSpPr>
        <p:spPr/>
        <p:txBody>
          <a:bodyPr/>
          <a:lstStyle/>
          <a:p>
            <a:r>
              <a:rPr lang="ja-JP" altLang="en-US"/>
              <a:t>パラメータの結果を見やすくする</a:t>
            </a:r>
            <a:r>
              <a:rPr lang="en-US" altLang="ja-JP" dirty="0"/>
              <a:t>(</a:t>
            </a:r>
            <a:r>
              <a:rPr lang="en-US" altLang="ja-JP" dirty="0" err="1"/>
              <a:t>beta_rk</a:t>
            </a:r>
            <a:r>
              <a:rPr lang="ja-JP" altLang="en-US"/>
              <a:t>みたいに</a:t>
            </a:r>
            <a:r>
              <a:rPr lang="en-US" altLang="ja-JP" dirty="0"/>
              <a:t>)</a:t>
            </a:r>
          </a:p>
          <a:p>
            <a:r>
              <a:rPr lang="en-US" altLang="ja-JP" dirty="0" err="1"/>
              <a:t>Category_prm</a:t>
            </a:r>
            <a:r>
              <a:rPr lang="ja-JP" altLang="en-US"/>
              <a:t>を</a:t>
            </a:r>
            <a:r>
              <a:rPr lang="en-US" altLang="ja-JP" dirty="0"/>
              <a:t>R</a:t>
            </a:r>
            <a:r>
              <a:rPr lang="ja-JP" altLang="en-US"/>
              <a:t>に依存しないようにする</a:t>
            </a:r>
            <a:endParaRPr lang="en-US" altLang="ja-JP" dirty="0"/>
          </a:p>
          <a:p>
            <a:r>
              <a:rPr lang="en-US" altLang="ja-JP" dirty="0" err="1"/>
              <a:t>Alpha_rt</a:t>
            </a:r>
            <a:r>
              <a:rPr lang="ja-JP" altLang="en-US"/>
              <a:t>の分散もう少し小さくする</a:t>
            </a:r>
            <a:endParaRPr lang="en-US" altLang="ja-JP" dirty="0"/>
          </a:p>
          <a:p>
            <a:endParaRPr kumimoji="1" lang="ja-JP" altLang="en-US"/>
          </a:p>
        </p:txBody>
      </p:sp>
    </p:spTree>
    <p:extLst>
      <p:ext uri="{BB962C8B-B14F-4D97-AF65-F5344CB8AC3E}">
        <p14:creationId xmlns:p14="http://schemas.microsoft.com/office/powerpoint/2010/main" val="2169468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B0CC0-621A-5A44-BA9A-6DBDE37DA4FB}"/>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07E690D-7FFE-694B-91FD-E26E39877B66}"/>
              </a:ext>
            </a:extLst>
          </p:cNvPr>
          <p:cNvSpPr>
            <a:spLocks noGrp="1"/>
          </p:cNvSpPr>
          <p:nvPr>
            <p:ph type="subTitle" idx="1"/>
          </p:nvPr>
        </p:nvSpPr>
        <p:spPr/>
        <p:txBody>
          <a:bodyPr/>
          <a:lstStyle/>
          <a:p>
            <a:r>
              <a:rPr kumimoji="1" lang="en-US" altLang="ja-JP" dirty="0"/>
              <a:t>7/6</a:t>
            </a:r>
          </a:p>
          <a:p>
            <a:r>
              <a:rPr lang="ja-JP" altLang="en-US"/>
              <a:t>林真由</a:t>
            </a:r>
            <a:endParaRPr kumimoji="1" lang="ja-JP" altLang="en-US"/>
          </a:p>
        </p:txBody>
      </p:sp>
    </p:spTree>
    <p:extLst>
      <p:ext uri="{BB962C8B-B14F-4D97-AF65-F5344CB8AC3E}">
        <p14:creationId xmlns:p14="http://schemas.microsoft.com/office/powerpoint/2010/main" val="285285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9033E-66BC-E147-882A-B1C10B291273}"/>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569B9A6-92AB-6241-9000-4D287B939B66}"/>
              </a:ext>
            </a:extLst>
          </p:cNvPr>
          <p:cNvSpPr>
            <a:spLocks noGrp="1"/>
          </p:cNvSpPr>
          <p:nvPr>
            <p:ph idx="1"/>
          </p:nvPr>
        </p:nvSpPr>
        <p:spPr>
          <a:xfrm>
            <a:off x="838200" y="1825625"/>
            <a:ext cx="10515600" cy="1883346"/>
          </a:xfrm>
        </p:spPr>
        <p:txBody>
          <a:bodyPr/>
          <a:lstStyle/>
          <a:p>
            <a:r>
              <a:rPr lang="en-US" altLang="ja-JP" dirty="0" err="1"/>
              <a:t>Alpha_rt</a:t>
            </a:r>
            <a:r>
              <a:rPr lang="ja-JP" altLang="en-US"/>
              <a:t>の分散もう少し小さくして回す</a:t>
            </a:r>
            <a:endParaRPr lang="en-US" altLang="ja-JP" dirty="0"/>
          </a:p>
          <a:p>
            <a:endParaRPr kumimoji="1" lang="ja-JP" altLang="en-US"/>
          </a:p>
        </p:txBody>
      </p:sp>
      <p:sp>
        <p:nvSpPr>
          <p:cNvPr id="9" name="テキスト ボックス 8">
            <a:extLst>
              <a:ext uri="{FF2B5EF4-FFF2-40B4-BE49-F238E27FC236}">
                <a16:creationId xmlns:a16="http://schemas.microsoft.com/office/drawing/2014/main" id="{5192557A-30A7-1946-BC9A-B3DBE4537DFE}"/>
              </a:ext>
            </a:extLst>
          </p:cNvPr>
          <p:cNvSpPr txBox="1"/>
          <p:nvPr/>
        </p:nvSpPr>
        <p:spPr>
          <a:xfrm>
            <a:off x="838200" y="2885591"/>
            <a:ext cx="10956534" cy="769441"/>
          </a:xfrm>
          <a:prstGeom prst="rect">
            <a:avLst/>
          </a:prstGeom>
          <a:noFill/>
        </p:spPr>
        <p:txBody>
          <a:bodyPr wrap="square" rtlCol="0">
            <a:spAutoFit/>
          </a:bodyPr>
          <a:lstStyle/>
          <a:p>
            <a:r>
              <a:rPr kumimoji="1" lang="ja-JP" altLang="en-US" sz="4400">
                <a:latin typeface="+mj-ea"/>
                <a:ea typeface="+mj-ea"/>
              </a:rPr>
              <a:t>今週やりたかったけどやれなかったこと</a:t>
            </a:r>
          </a:p>
        </p:txBody>
      </p:sp>
      <p:sp>
        <p:nvSpPr>
          <p:cNvPr id="10" name="テキスト ボックス 9">
            <a:extLst>
              <a:ext uri="{FF2B5EF4-FFF2-40B4-BE49-F238E27FC236}">
                <a16:creationId xmlns:a16="http://schemas.microsoft.com/office/drawing/2014/main" id="{4D0E0421-B43A-4C49-8BC5-C44D2E89626F}"/>
              </a:ext>
            </a:extLst>
          </p:cNvPr>
          <p:cNvSpPr txBox="1"/>
          <p:nvPr/>
        </p:nvSpPr>
        <p:spPr>
          <a:xfrm>
            <a:off x="934948" y="3883631"/>
            <a:ext cx="10150868"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2800"/>
              <a:t>パラメータの結果を見やすくする</a:t>
            </a:r>
            <a:r>
              <a:rPr lang="en-US" altLang="ja-JP" sz="2800" dirty="0"/>
              <a:t>(</a:t>
            </a:r>
            <a:r>
              <a:rPr lang="ja-JP" altLang="en-US" sz="2800"/>
              <a:t>途中</a:t>
            </a:r>
            <a:r>
              <a:rPr lang="en-US" altLang="ja-JP" sz="2800" dirty="0"/>
              <a:t>)</a:t>
            </a:r>
          </a:p>
          <a:p>
            <a:pPr marL="285750" indent="-285750">
              <a:buFont typeface="Arial" panose="020B0604020202020204" pitchFamily="34" charset="0"/>
              <a:buChar char="•"/>
            </a:pPr>
            <a:r>
              <a:rPr lang="en-US" altLang="ja-JP" sz="2800" dirty="0" err="1"/>
              <a:t>Category_prm</a:t>
            </a:r>
            <a:r>
              <a:rPr lang="ja-JP" altLang="en-US" sz="2800"/>
              <a:t>を</a:t>
            </a:r>
            <a:r>
              <a:rPr lang="en-US" altLang="ja-JP" sz="2800" dirty="0"/>
              <a:t>R</a:t>
            </a:r>
            <a:r>
              <a:rPr lang="ja-JP" altLang="en-US" sz="2800"/>
              <a:t>に依存しないようにする</a:t>
            </a:r>
            <a:endParaRPr lang="en-US" altLang="ja-JP" sz="2800" dirty="0"/>
          </a:p>
        </p:txBody>
      </p:sp>
    </p:spTree>
    <p:extLst>
      <p:ext uri="{BB962C8B-B14F-4D97-AF65-F5344CB8AC3E}">
        <p14:creationId xmlns:p14="http://schemas.microsoft.com/office/powerpoint/2010/main" val="311795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8066-41D4-B447-8F55-D14B8F4DBB3C}"/>
              </a:ext>
            </a:extLst>
          </p:cNvPr>
          <p:cNvSpPr>
            <a:spLocks noGrp="1"/>
          </p:cNvSpPr>
          <p:nvPr>
            <p:ph type="title"/>
          </p:nvPr>
        </p:nvSpPr>
        <p:spPr/>
        <p:txBody>
          <a:bodyPr/>
          <a:lstStyle/>
          <a:p>
            <a:r>
              <a:rPr lang="ja-JP" altLang="en-US"/>
              <a:t>概要</a:t>
            </a:r>
            <a:endParaRPr kumimoji="1" lang="ja-JP" altLang="en-US"/>
          </a:p>
        </p:txBody>
      </p:sp>
      <p:sp>
        <p:nvSpPr>
          <p:cNvPr id="3" name="コンテンツ プレースホルダー 2">
            <a:extLst>
              <a:ext uri="{FF2B5EF4-FFF2-40B4-BE49-F238E27FC236}">
                <a16:creationId xmlns:a16="http://schemas.microsoft.com/office/drawing/2014/main" id="{2C9705B3-F9AB-1F4F-A07D-204ED42CD5A0}"/>
              </a:ext>
            </a:extLst>
          </p:cNvPr>
          <p:cNvSpPr>
            <a:spLocks noGrp="1"/>
          </p:cNvSpPr>
          <p:nvPr>
            <p:ph idx="1"/>
          </p:nvPr>
        </p:nvSpPr>
        <p:spPr/>
        <p:txBody>
          <a:bodyPr>
            <a:normAutofit/>
          </a:bodyPr>
          <a:lstStyle/>
          <a:p>
            <a:r>
              <a:rPr kumimoji="1" lang="ja-JP" altLang="en-US"/>
              <a:t>項目反応理論では、カテゴリー項目反応は</a:t>
            </a:r>
            <a:r>
              <a:rPr kumimoji="1" lang="ja-JP" altLang="en-US">
                <a:solidFill>
                  <a:srgbClr val="FF0000"/>
                </a:solidFill>
              </a:rPr>
              <a:t>複数の要素</a:t>
            </a:r>
            <a:r>
              <a:rPr kumimoji="1" lang="ja-JP" altLang="en-US"/>
              <a:t>の結果として概念化される→この要素は</a:t>
            </a:r>
            <a:r>
              <a:rPr kumimoji="1" lang="ja-JP" altLang="en-US">
                <a:solidFill>
                  <a:srgbClr val="FF0000"/>
                </a:solidFill>
              </a:rPr>
              <a:t>ファセット</a:t>
            </a:r>
            <a:r>
              <a:rPr kumimoji="1" lang="ja-JP" altLang="en-US"/>
              <a:t>と呼ばれる</a:t>
            </a:r>
            <a:endParaRPr kumimoji="1" lang="en-US" altLang="ja-JP" dirty="0"/>
          </a:p>
          <a:p>
            <a:pPr marL="0" indent="0">
              <a:buNone/>
            </a:pPr>
            <a:endParaRPr kumimoji="1" lang="en-US" altLang="ja-JP" dirty="0"/>
          </a:p>
          <a:p>
            <a:r>
              <a:rPr lang="ja-JP" altLang="en-US"/>
              <a:t>ファセット間の相互作用を</a:t>
            </a:r>
            <a:r>
              <a:rPr lang="en-US" altLang="ja-JP" dirty="0">
                <a:solidFill>
                  <a:srgbClr val="FF0000"/>
                </a:solidFill>
              </a:rPr>
              <a:t>DFF(</a:t>
            </a:r>
            <a:r>
              <a:rPr lang="ja-JP" altLang="en-US">
                <a:solidFill>
                  <a:srgbClr val="FF0000"/>
                </a:solidFill>
              </a:rPr>
              <a:t>ファセット機能の差</a:t>
            </a:r>
            <a:r>
              <a:rPr lang="en-US" altLang="ja-JP" dirty="0">
                <a:solidFill>
                  <a:srgbClr val="FF0000"/>
                </a:solidFill>
              </a:rPr>
              <a:t>)</a:t>
            </a:r>
            <a:r>
              <a:rPr lang="ja-JP" altLang="en-US"/>
              <a:t>という</a:t>
            </a:r>
            <a:endParaRPr lang="en-US" altLang="ja-JP" dirty="0"/>
          </a:p>
          <a:p>
            <a:endParaRPr lang="en-US" altLang="ja-JP" dirty="0"/>
          </a:p>
          <a:p>
            <a:r>
              <a:rPr lang="ja-JP" altLang="en-US"/>
              <a:t>項目</a:t>
            </a:r>
            <a:r>
              <a:rPr lang="en-US" altLang="ja-JP" dirty="0"/>
              <a:t>-</a:t>
            </a:r>
            <a:r>
              <a:rPr lang="ja-JP" altLang="en-US"/>
              <a:t>被評価者間の相互作用→</a:t>
            </a:r>
            <a:r>
              <a:rPr lang="en-US" altLang="ja-JP" dirty="0">
                <a:solidFill>
                  <a:srgbClr val="FF0000"/>
                </a:solidFill>
              </a:rPr>
              <a:t>DIF</a:t>
            </a:r>
            <a:endParaRPr lang="en-US" altLang="ja-JP" dirty="0"/>
          </a:p>
          <a:p>
            <a:r>
              <a:rPr lang="ja-JP" altLang="en-US"/>
              <a:t>評価者</a:t>
            </a:r>
            <a:r>
              <a:rPr lang="en-US" altLang="ja-JP" dirty="0"/>
              <a:t>-</a:t>
            </a:r>
            <a:r>
              <a:rPr lang="ja-JP" altLang="en-US"/>
              <a:t>被評価者間の相互作用→</a:t>
            </a:r>
            <a:r>
              <a:rPr lang="en-US" altLang="ja-JP" dirty="0">
                <a:solidFill>
                  <a:srgbClr val="FF0000"/>
                </a:solidFill>
              </a:rPr>
              <a:t>DRF</a:t>
            </a:r>
          </a:p>
          <a:p>
            <a:pPr marL="0" indent="0">
              <a:buNone/>
            </a:pPr>
            <a:r>
              <a:rPr lang="en-US" altLang="ja-JP" dirty="0">
                <a:solidFill>
                  <a:srgbClr val="FF0000"/>
                </a:solidFill>
              </a:rPr>
              <a:t>  </a:t>
            </a:r>
            <a:r>
              <a:rPr lang="ja-JP" altLang="en-US"/>
              <a:t>と呼ばれることが多い</a:t>
            </a:r>
            <a:endParaRPr lang="en-US" altLang="ja-JP" dirty="0"/>
          </a:p>
        </p:txBody>
      </p:sp>
    </p:spTree>
    <p:extLst>
      <p:ext uri="{BB962C8B-B14F-4D97-AF65-F5344CB8AC3E}">
        <p14:creationId xmlns:p14="http://schemas.microsoft.com/office/powerpoint/2010/main" val="73112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160CF-6B2B-5341-BD6C-279332546033}"/>
              </a:ext>
            </a:extLst>
          </p:cNvPr>
          <p:cNvSpPr>
            <a:spLocks noGrp="1"/>
          </p:cNvSpPr>
          <p:nvPr>
            <p:ph type="title"/>
          </p:nvPr>
        </p:nvSpPr>
        <p:spPr/>
        <p:txBody>
          <a:bodyPr/>
          <a:lstStyle/>
          <a:p>
            <a:r>
              <a:rPr kumimoji="1" lang="ja-JP" altLang="en-US"/>
              <a:t>結果</a:t>
            </a:r>
          </a:p>
        </p:txBody>
      </p:sp>
      <p:sp>
        <p:nvSpPr>
          <p:cNvPr id="4" name="コンテンツ プレースホルダー 3">
            <a:extLst>
              <a:ext uri="{FF2B5EF4-FFF2-40B4-BE49-F238E27FC236}">
                <a16:creationId xmlns:a16="http://schemas.microsoft.com/office/drawing/2014/main" id="{892A5C1A-07D3-0E48-98D3-83E74B4F24AA}"/>
              </a:ext>
            </a:extLst>
          </p:cNvPr>
          <p:cNvSpPr>
            <a:spLocks noGrp="1"/>
          </p:cNvSpPr>
          <p:nvPr>
            <p:ph sz="half" idx="1"/>
          </p:nvPr>
        </p:nvSpPr>
        <p:spPr/>
        <p:txBody>
          <a:bodyPr/>
          <a:lstStyle/>
          <a:p>
            <a:r>
              <a:rPr lang="ja-JP" altLang="en-US"/>
              <a:t>既存モデル</a:t>
            </a:r>
            <a:endParaRPr lang="en-US" altLang="ja-JP" dirty="0"/>
          </a:p>
          <a:p>
            <a:endParaRPr lang="en-US" altLang="ja-JP" dirty="0"/>
          </a:p>
          <a:p>
            <a:endParaRPr lang="ja-JP" altLang="en-US"/>
          </a:p>
        </p:txBody>
      </p:sp>
      <p:graphicFrame>
        <p:nvGraphicFramePr>
          <p:cNvPr id="9" name="コンテンツ プレースホルダー 8">
            <a:extLst>
              <a:ext uri="{FF2B5EF4-FFF2-40B4-BE49-F238E27FC236}">
                <a16:creationId xmlns:a16="http://schemas.microsoft.com/office/drawing/2014/main" id="{A43977D3-4E85-004C-8F1F-61476BABCCBF}"/>
              </a:ext>
            </a:extLst>
          </p:cNvPr>
          <p:cNvGraphicFramePr>
            <a:graphicFrameLocks noGrp="1"/>
          </p:cNvGraphicFramePr>
          <p:nvPr>
            <p:ph sz="half" idx="2"/>
            <p:extLst>
              <p:ext uri="{D42A27DB-BD31-4B8C-83A1-F6EECF244321}">
                <p14:modId xmlns:p14="http://schemas.microsoft.com/office/powerpoint/2010/main" val="4006591818"/>
              </p:ext>
            </p:extLst>
          </p:nvPr>
        </p:nvGraphicFramePr>
        <p:xfrm>
          <a:off x="990604" y="2557997"/>
          <a:ext cx="4598538" cy="3501193"/>
        </p:xfrm>
        <a:graphic>
          <a:graphicData uri="http://schemas.openxmlformats.org/drawingml/2006/table">
            <a:tbl>
              <a:tblPr/>
              <a:tblGrid>
                <a:gridCol w="1264032">
                  <a:extLst>
                    <a:ext uri="{9D8B030D-6E8A-4147-A177-3AD203B41FA5}">
                      <a16:colId xmlns:a16="http://schemas.microsoft.com/office/drawing/2014/main" val="3082446674"/>
                    </a:ext>
                  </a:extLst>
                </a:gridCol>
                <a:gridCol w="975002">
                  <a:extLst>
                    <a:ext uri="{9D8B030D-6E8A-4147-A177-3AD203B41FA5}">
                      <a16:colId xmlns:a16="http://schemas.microsoft.com/office/drawing/2014/main" val="618041043"/>
                    </a:ext>
                  </a:extLst>
                </a:gridCol>
                <a:gridCol w="2359504">
                  <a:extLst>
                    <a:ext uri="{9D8B030D-6E8A-4147-A177-3AD203B41FA5}">
                      <a16:colId xmlns:a16="http://schemas.microsoft.com/office/drawing/2014/main" val="3128472716"/>
                    </a:ext>
                  </a:extLst>
                </a:gridCol>
              </a:tblGrid>
              <a:tr h="3579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43583649"/>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7946.0777992907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61186"/>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3468.8017795371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731481"/>
                  </a:ext>
                </a:extLst>
              </a:tr>
              <a:tr h="2967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741685"/>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1.00803495993378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61034"/>
                  </a:ext>
                </a:extLst>
              </a:tr>
              <a:tr h="55736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1.00011409673815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551460"/>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0.172000763208489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3391964"/>
                  </a:ext>
                </a:extLst>
              </a:tr>
              <a:tr h="42707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0.00919755664803788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487112"/>
                  </a:ext>
                </a:extLst>
              </a:tr>
            </a:tbl>
          </a:graphicData>
        </a:graphic>
      </p:graphicFrame>
      <p:sp>
        <p:nvSpPr>
          <p:cNvPr id="10" name="テキスト ボックス 9">
            <a:extLst>
              <a:ext uri="{FF2B5EF4-FFF2-40B4-BE49-F238E27FC236}">
                <a16:creationId xmlns:a16="http://schemas.microsoft.com/office/drawing/2014/main" id="{47BD4BCD-22C8-D64C-ACE1-8441085283CD}"/>
              </a:ext>
            </a:extLst>
          </p:cNvPr>
          <p:cNvSpPr txBox="1"/>
          <p:nvPr/>
        </p:nvSpPr>
        <p:spPr>
          <a:xfrm>
            <a:off x="6709025" y="1825625"/>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0.1</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11" name="表 10">
            <a:extLst>
              <a:ext uri="{FF2B5EF4-FFF2-40B4-BE49-F238E27FC236}">
                <a16:creationId xmlns:a16="http://schemas.microsoft.com/office/drawing/2014/main" id="{6374FB56-8D3E-4145-A097-025745BA8A51}"/>
              </a:ext>
            </a:extLst>
          </p:cNvPr>
          <p:cNvGraphicFramePr>
            <a:graphicFrameLocks noGrp="1"/>
          </p:cNvGraphicFramePr>
          <p:nvPr>
            <p:extLst>
              <p:ext uri="{D42A27DB-BD31-4B8C-83A1-F6EECF244321}">
                <p14:modId xmlns:p14="http://schemas.microsoft.com/office/powerpoint/2010/main" val="859906982"/>
              </p:ext>
            </p:extLst>
          </p:nvPr>
        </p:nvGraphicFramePr>
        <p:xfrm>
          <a:off x="6721010" y="2483261"/>
          <a:ext cx="4632790" cy="3509436"/>
        </p:xfrm>
        <a:graphic>
          <a:graphicData uri="http://schemas.openxmlformats.org/drawingml/2006/table">
            <a:tbl>
              <a:tblPr/>
              <a:tblGrid>
                <a:gridCol w="1349677">
                  <a:extLst>
                    <a:ext uri="{9D8B030D-6E8A-4147-A177-3AD203B41FA5}">
                      <a16:colId xmlns:a16="http://schemas.microsoft.com/office/drawing/2014/main" val="1731037092"/>
                    </a:ext>
                  </a:extLst>
                </a:gridCol>
                <a:gridCol w="1000950">
                  <a:extLst>
                    <a:ext uri="{9D8B030D-6E8A-4147-A177-3AD203B41FA5}">
                      <a16:colId xmlns:a16="http://schemas.microsoft.com/office/drawing/2014/main" val="2384132842"/>
                    </a:ext>
                  </a:extLst>
                </a:gridCol>
                <a:gridCol w="2282163">
                  <a:extLst>
                    <a:ext uri="{9D8B030D-6E8A-4147-A177-3AD203B41FA5}">
                      <a16:colId xmlns:a16="http://schemas.microsoft.com/office/drawing/2014/main" val="2735048153"/>
                    </a:ext>
                  </a:extLst>
                </a:gridCol>
              </a:tblGrid>
              <a:tr h="37313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6682206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3005.4624228115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32041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2865.75770698857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86627"/>
                  </a:ext>
                </a:extLst>
              </a:tr>
              <a:tr h="29744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127785"/>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1.00634051514954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93899"/>
                  </a:ext>
                </a:extLst>
              </a:tr>
              <a:tr h="558934">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1.0007075736619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121253"/>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0.138997662435024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4022839"/>
                  </a:ext>
                </a:extLst>
              </a:tr>
              <a:tr h="42818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0.0113312959237642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4753499"/>
                  </a:ext>
                </a:extLst>
              </a:tr>
            </a:tbl>
          </a:graphicData>
        </a:graphic>
      </p:graphicFrame>
    </p:spTree>
    <p:extLst>
      <p:ext uri="{BB962C8B-B14F-4D97-AF65-F5344CB8AC3E}">
        <p14:creationId xmlns:p14="http://schemas.microsoft.com/office/powerpoint/2010/main" val="10004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12BC7C-D079-9C45-ABFB-860241C11EBC}"/>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94BA7504-A40B-2745-8E97-2B20C7801DC7}"/>
              </a:ext>
            </a:extLst>
          </p:cNvPr>
          <p:cNvSpPr>
            <a:spLocks noGrp="1"/>
          </p:cNvSpPr>
          <p:nvPr>
            <p:ph sz="half" idx="1"/>
          </p:nvPr>
        </p:nvSpPr>
        <p:spPr/>
        <p:txBody>
          <a:bodyPr/>
          <a:lstStyle/>
          <a:p>
            <a:r>
              <a:rPr kumimoji="1" lang="ja-JP" altLang="en-US"/>
              <a:t>提案モデル</a:t>
            </a:r>
            <a:r>
              <a:rPr lang="en-US" altLang="ja-JP" dirty="0"/>
              <a:t>(</a:t>
            </a:r>
            <a:r>
              <a:rPr lang="ja-JP" altLang="en-US"/>
              <a:t>分散</a:t>
            </a:r>
            <a:r>
              <a:rPr lang="en-US" altLang="ja-JP" dirty="0"/>
              <a:t>0.5</a:t>
            </a:r>
            <a:r>
              <a:rPr lang="ja-JP" altLang="en-US"/>
              <a:t>の時</a:t>
            </a:r>
            <a:r>
              <a:rPr lang="en-US" altLang="ja-JP" dirty="0"/>
              <a:t>)</a:t>
            </a:r>
          </a:p>
          <a:p>
            <a:endParaRPr kumimoji="1" lang="en-US" altLang="ja-JP" dirty="0"/>
          </a:p>
        </p:txBody>
      </p:sp>
      <p:graphicFrame>
        <p:nvGraphicFramePr>
          <p:cNvPr id="5" name="コンテンツ プレースホルダー 4">
            <a:extLst>
              <a:ext uri="{FF2B5EF4-FFF2-40B4-BE49-F238E27FC236}">
                <a16:creationId xmlns:a16="http://schemas.microsoft.com/office/drawing/2014/main" id="{63548CF1-CA10-A449-8579-51098E525942}"/>
              </a:ext>
            </a:extLst>
          </p:cNvPr>
          <p:cNvGraphicFramePr>
            <a:graphicFrameLocks noGrp="1"/>
          </p:cNvGraphicFramePr>
          <p:nvPr>
            <p:ph sz="half" idx="2"/>
            <p:extLst>
              <p:ext uri="{D42A27DB-BD31-4B8C-83A1-F6EECF244321}">
                <p14:modId xmlns:p14="http://schemas.microsoft.com/office/powerpoint/2010/main" val="779214742"/>
              </p:ext>
            </p:extLst>
          </p:nvPr>
        </p:nvGraphicFramePr>
        <p:xfrm>
          <a:off x="838200" y="2493535"/>
          <a:ext cx="4360524" cy="3377063"/>
        </p:xfrm>
        <a:graphic>
          <a:graphicData uri="http://schemas.openxmlformats.org/drawingml/2006/table">
            <a:tbl>
              <a:tblPr/>
              <a:tblGrid>
                <a:gridCol w="1270357">
                  <a:extLst>
                    <a:ext uri="{9D8B030D-6E8A-4147-A177-3AD203B41FA5}">
                      <a16:colId xmlns:a16="http://schemas.microsoft.com/office/drawing/2014/main" val="3302912595"/>
                    </a:ext>
                  </a:extLst>
                </a:gridCol>
                <a:gridCol w="942125">
                  <a:extLst>
                    <a:ext uri="{9D8B030D-6E8A-4147-A177-3AD203B41FA5}">
                      <a16:colId xmlns:a16="http://schemas.microsoft.com/office/drawing/2014/main" val="2349036352"/>
                    </a:ext>
                  </a:extLst>
                </a:gridCol>
                <a:gridCol w="2148042">
                  <a:extLst>
                    <a:ext uri="{9D8B030D-6E8A-4147-A177-3AD203B41FA5}">
                      <a16:colId xmlns:a16="http://schemas.microsoft.com/office/drawing/2014/main" val="2576708260"/>
                    </a:ext>
                  </a:extLst>
                </a:gridCol>
              </a:tblGrid>
              <a:tr h="28485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937886"/>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3006.95032015905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227654"/>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2866.1452414063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9274868"/>
                  </a:ext>
                </a:extLst>
              </a:tr>
              <a:tr h="2848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021113"/>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1.00794588610542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257948"/>
                  </a:ext>
                </a:extLst>
              </a:tr>
              <a:tr h="53528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0.999454743867324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22312"/>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0.139584977502614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26293"/>
                  </a:ext>
                </a:extLst>
              </a:tr>
              <a:tr h="41006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0.0108229795861801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727259"/>
                  </a:ext>
                </a:extLst>
              </a:tr>
            </a:tbl>
          </a:graphicData>
        </a:graphic>
      </p:graphicFrame>
      <p:sp>
        <p:nvSpPr>
          <p:cNvPr id="7" name="テキスト ボックス 6">
            <a:extLst>
              <a:ext uri="{FF2B5EF4-FFF2-40B4-BE49-F238E27FC236}">
                <a16:creationId xmlns:a16="http://schemas.microsoft.com/office/drawing/2014/main" id="{9F5FF075-DE9E-6B48-9C02-61CFFBFEA886}"/>
              </a:ext>
            </a:extLst>
          </p:cNvPr>
          <p:cNvSpPr txBox="1"/>
          <p:nvPr/>
        </p:nvSpPr>
        <p:spPr>
          <a:xfrm>
            <a:off x="6599696" y="1812176"/>
            <a:ext cx="5157627"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t>提案モデル</a:t>
            </a:r>
            <a:r>
              <a:rPr kumimoji="1" lang="en-US" altLang="ja-JP" sz="2800" dirty="0"/>
              <a:t>(</a:t>
            </a:r>
            <a:r>
              <a:rPr kumimoji="1" lang="ja-JP" altLang="en-US" sz="2800"/>
              <a:t>分散</a:t>
            </a:r>
            <a:r>
              <a:rPr kumimoji="1" lang="en-US" altLang="ja-JP" sz="2800" dirty="0"/>
              <a:t>0.25</a:t>
            </a:r>
            <a:r>
              <a:rPr kumimoji="1" lang="ja-JP" altLang="en-US" sz="2800"/>
              <a:t>の時</a:t>
            </a:r>
            <a:r>
              <a:rPr kumimoji="1" lang="en-US" altLang="ja-JP" sz="2800" dirty="0"/>
              <a:t>)</a:t>
            </a:r>
          </a:p>
          <a:p>
            <a:pPr marL="285750" indent="-285750">
              <a:buFont typeface="Arial" panose="020B0604020202020204" pitchFamily="34" charset="0"/>
              <a:buChar char="•"/>
            </a:pPr>
            <a:endParaRPr kumimoji="1" lang="ja-JP" altLang="en-US" sz="2800"/>
          </a:p>
        </p:txBody>
      </p:sp>
      <p:graphicFrame>
        <p:nvGraphicFramePr>
          <p:cNvPr id="8" name="表 7">
            <a:extLst>
              <a:ext uri="{FF2B5EF4-FFF2-40B4-BE49-F238E27FC236}">
                <a16:creationId xmlns:a16="http://schemas.microsoft.com/office/drawing/2014/main" id="{18C868E0-4D10-B74D-B08E-A64D30D1F75E}"/>
              </a:ext>
            </a:extLst>
          </p:cNvPr>
          <p:cNvGraphicFramePr>
            <a:graphicFrameLocks noGrp="1"/>
          </p:cNvGraphicFramePr>
          <p:nvPr>
            <p:extLst>
              <p:ext uri="{D42A27DB-BD31-4B8C-83A1-F6EECF244321}">
                <p14:modId xmlns:p14="http://schemas.microsoft.com/office/powerpoint/2010/main" val="243839682"/>
              </p:ext>
            </p:extLst>
          </p:nvPr>
        </p:nvGraphicFramePr>
        <p:xfrm>
          <a:off x="6654754" y="2493535"/>
          <a:ext cx="4360524" cy="3428962"/>
        </p:xfrm>
        <a:graphic>
          <a:graphicData uri="http://schemas.openxmlformats.org/drawingml/2006/table">
            <a:tbl>
              <a:tblPr/>
              <a:tblGrid>
                <a:gridCol w="1270357">
                  <a:extLst>
                    <a:ext uri="{9D8B030D-6E8A-4147-A177-3AD203B41FA5}">
                      <a16:colId xmlns:a16="http://schemas.microsoft.com/office/drawing/2014/main" val="448387750"/>
                    </a:ext>
                  </a:extLst>
                </a:gridCol>
                <a:gridCol w="942125">
                  <a:extLst>
                    <a:ext uri="{9D8B030D-6E8A-4147-A177-3AD203B41FA5}">
                      <a16:colId xmlns:a16="http://schemas.microsoft.com/office/drawing/2014/main" val="2532191906"/>
                    </a:ext>
                  </a:extLst>
                </a:gridCol>
                <a:gridCol w="2148042">
                  <a:extLst>
                    <a:ext uri="{9D8B030D-6E8A-4147-A177-3AD203B41FA5}">
                      <a16:colId xmlns:a16="http://schemas.microsoft.com/office/drawing/2014/main" val="54901488"/>
                    </a:ext>
                  </a:extLst>
                </a:gridCol>
              </a:tblGrid>
              <a:tr h="329476">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41305299"/>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3007.85372829035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30348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2866.96514955806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320818"/>
                  </a:ext>
                </a:extLst>
              </a:tr>
              <a:tr h="289790">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715878"/>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1.00821318543164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27836"/>
                  </a:ext>
                </a:extLst>
              </a:tr>
              <a:tr h="54455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0.999194164781821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2657186"/>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0.14017032271726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26614"/>
                  </a:ext>
                </a:extLst>
              </a:tr>
              <a:tr h="417172">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0.0116827609035273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5813804"/>
                  </a:ext>
                </a:extLst>
              </a:tr>
            </a:tbl>
          </a:graphicData>
        </a:graphic>
      </p:graphicFrame>
    </p:spTree>
    <p:extLst>
      <p:ext uri="{BB962C8B-B14F-4D97-AF65-F5344CB8AC3E}">
        <p14:creationId xmlns:p14="http://schemas.microsoft.com/office/powerpoint/2010/main" val="2596158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160271D-D944-684B-9A74-36DC93A7A33F}"/>
              </a:ext>
            </a:extLst>
          </p:cNvPr>
          <p:cNvSpPr>
            <a:spLocks noGrp="1"/>
          </p:cNvSpPr>
          <p:nvPr>
            <p:ph type="title"/>
          </p:nvPr>
        </p:nvSpPr>
        <p:spPr/>
        <p:txBody>
          <a:bodyPr/>
          <a:lstStyle/>
          <a:p>
            <a:r>
              <a:rPr lang="ja-JP" altLang="en-US"/>
              <a:t>やること</a:t>
            </a:r>
          </a:p>
        </p:txBody>
      </p:sp>
      <p:sp>
        <p:nvSpPr>
          <p:cNvPr id="6" name="コンテンツ プレースホルダー 5">
            <a:extLst>
              <a:ext uri="{FF2B5EF4-FFF2-40B4-BE49-F238E27FC236}">
                <a16:creationId xmlns:a16="http://schemas.microsoft.com/office/drawing/2014/main" id="{0E6705E7-56BF-4D46-89CF-B87BFBC2D986}"/>
              </a:ext>
            </a:extLst>
          </p:cNvPr>
          <p:cNvSpPr>
            <a:spLocks noGrp="1"/>
          </p:cNvSpPr>
          <p:nvPr>
            <p:ph idx="1"/>
          </p:nvPr>
        </p:nvSpPr>
        <p:spPr/>
        <p:txBody>
          <a:bodyPr/>
          <a:lstStyle/>
          <a:p>
            <a:pPr marL="285750" indent="-285750"/>
            <a:r>
              <a:rPr lang="ja-JP" altLang="en-US"/>
              <a:t>パラメータの結果を見やすくする</a:t>
            </a:r>
            <a:r>
              <a:rPr lang="en-US" altLang="ja-JP" dirty="0"/>
              <a:t>(</a:t>
            </a:r>
            <a:r>
              <a:rPr lang="ja-JP" altLang="en-US"/>
              <a:t>途中</a:t>
            </a:r>
            <a:r>
              <a:rPr lang="en-US" altLang="ja-JP" dirty="0"/>
              <a:t>)</a:t>
            </a:r>
          </a:p>
          <a:p>
            <a:pPr marL="285750" indent="-285750"/>
            <a:r>
              <a:rPr lang="en-US" altLang="ja-JP" dirty="0" err="1">
                <a:solidFill>
                  <a:schemeClr val="accent2"/>
                </a:solidFill>
              </a:rPr>
              <a:t>Category_prm</a:t>
            </a:r>
            <a:r>
              <a:rPr lang="ja-JP" altLang="en-US">
                <a:solidFill>
                  <a:schemeClr val="accent2"/>
                </a:solidFill>
              </a:rPr>
              <a:t>を</a:t>
            </a:r>
            <a:r>
              <a:rPr lang="en-US" altLang="ja-JP" dirty="0">
                <a:solidFill>
                  <a:schemeClr val="accent2"/>
                </a:solidFill>
              </a:rPr>
              <a:t>R</a:t>
            </a:r>
            <a:r>
              <a:rPr lang="ja-JP" altLang="en-US">
                <a:solidFill>
                  <a:schemeClr val="accent2"/>
                </a:solidFill>
              </a:rPr>
              <a:t>に依存しないようにする</a:t>
            </a:r>
            <a:endParaRPr lang="en-US" altLang="ja-JP" dirty="0">
              <a:solidFill>
                <a:schemeClr val="accent2"/>
              </a:solidFill>
            </a:endParaRPr>
          </a:p>
          <a:p>
            <a:r>
              <a:rPr lang="ja-JP" altLang="en-US">
                <a:solidFill>
                  <a:schemeClr val="accent2"/>
                </a:solidFill>
              </a:rPr>
              <a:t>モデル、パラメータ整理</a:t>
            </a:r>
            <a:endParaRPr lang="en-US" altLang="ja-JP" dirty="0">
              <a:solidFill>
                <a:schemeClr val="accent2"/>
              </a:solidFill>
            </a:endParaRPr>
          </a:p>
          <a:p>
            <a:r>
              <a:rPr lang="ja-JP" altLang="en-US"/>
              <a:t>分析結果：評価者パラメータをグラフにプロットする→一人の評価者のパラメータがモデルによってどのように変化しているか</a:t>
            </a:r>
          </a:p>
        </p:txBody>
      </p:sp>
    </p:spTree>
    <p:extLst>
      <p:ext uri="{BB962C8B-B14F-4D97-AF65-F5344CB8AC3E}">
        <p14:creationId xmlns:p14="http://schemas.microsoft.com/office/powerpoint/2010/main" val="28538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7E98AA-13F1-D24E-A556-7E2D7638E9E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E2540CC6-0D4F-704F-8F2E-B45761D52157}"/>
              </a:ext>
            </a:extLst>
          </p:cNvPr>
          <p:cNvSpPr>
            <a:spLocks noGrp="1"/>
          </p:cNvSpPr>
          <p:nvPr>
            <p:ph type="subTitle" idx="1"/>
          </p:nvPr>
        </p:nvSpPr>
        <p:spPr/>
        <p:txBody>
          <a:bodyPr/>
          <a:lstStyle/>
          <a:p>
            <a:r>
              <a:rPr kumimoji="1" lang="en-US" altLang="ja-JP" dirty="0"/>
              <a:t>7/13</a:t>
            </a:r>
          </a:p>
          <a:p>
            <a:r>
              <a:rPr lang="ja-JP" altLang="en-US"/>
              <a:t>林真由</a:t>
            </a:r>
            <a:endParaRPr kumimoji="1" lang="ja-JP" altLang="en-US"/>
          </a:p>
        </p:txBody>
      </p:sp>
    </p:spTree>
    <p:extLst>
      <p:ext uri="{BB962C8B-B14F-4D97-AF65-F5344CB8AC3E}">
        <p14:creationId xmlns:p14="http://schemas.microsoft.com/office/powerpoint/2010/main" val="2829548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1EF7-CFD5-9241-8A98-B5DF336DE300}"/>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E272D69-5101-F043-AD7C-17F0FF397313}"/>
              </a:ext>
            </a:extLst>
          </p:cNvPr>
          <p:cNvSpPr>
            <a:spLocks noGrp="1"/>
          </p:cNvSpPr>
          <p:nvPr>
            <p:ph idx="1"/>
          </p:nvPr>
        </p:nvSpPr>
        <p:spPr/>
        <p:txBody>
          <a:bodyPr/>
          <a:lstStyle/>
          <a:p>
            <a:pPr marL="285750" indent="-285750"/>
            <a:r>
              <a:rPr lang="en-US" altLang="ja-JP" dirty="0" err="1"/>
              <a:t>Category_prm</a:t>
            </a:r>
            <a:r>
              <a:rPr lang="ja-JP" altLang="en-US"/>
              <a:t>を</a:t>
            </a:r>
            <a:r>
              <a:rPr lang="en-US" altLang="ja-JP" dirty="0"/>
              <a:t>R</a:t>
            </a:r>
            <a:r>
              <a:rPr lang="ja-JP" altLang="en-US"/>
              <a:t>に依存しないようにする</a:t>
            </a:r>
            <a:endParaRPr lang="en-US" altLang="ja-JP" dirty="0"/>
          </a:p>
          <a:p>
            <a:r>
              <a:rPr lang="ja-JP" altLang="en-US"/>
              <a:t>パラメータの結果を見やすくする</a:t>
            </a:r>
            <a:endParaRPr lang="en-US" altLang="ja-JP" dirty="0"/>
          </a:p>
          <a:p>
            <a:r>
              <a:rPr lang="ja-JP" altLang="en-US"/>
              <a:t>修正したモデルでまわす</a:t>
            </a:r>
            <a:endParaRPr lang="en-US" altLang="ja-JP" dirty="0"/>
          </a:p>
          <a:p>
            <a:endParaRPr lang="en-US" altLang="ja-JP" dirty="0"/>
          </a:p>
          <a:p>
            <a:r>
              <a:rPr lang="ja-JP" altLang="en-US"/>
              <a:t>家に帰ってきてノート</a:t>
            </a:r>
            <a:r>
              <a:rPr lang="en-US" altLang="ja-JP" dirty="0"/>
              <a:t>PC</a:t>
            </a:r>
            <a:r>
              <a:rPr lang="ja-JP" altLang="en-US"/>
              <a:t>でやっていたらなぜか環境構築系のエラーが</a:t>
            </a:r>
            <a:r>
              <a:rPr lang="en-US" altLang="ja-JP" dirty="0"/>
              <a:t>…</a:t>
            </a:r>
            <a:r>
              <a:rPr lang="ja-JP" altLang="en-US"/>
              <a:t>→多分解決</a:t>
            </a:r>
            <a:endParaRPr lang="en-US" altLang="ja-JP" dirty="0"/>
          </a:p>
          <a:p>
            <a:endParaRPr lang="en-US" altLang="ja-JP" dirty="0"/>
          </a:p>
        </p:txBody>
      </p:sp>
    </p:spTree>
    <p:extLst>
      <p:ext uri="{BB962C8B-B14F-4D97-AF65-F5344CB8AC3E}">
        <p14:creationId xmlns:p14="http://schemas.microsoft.com/office/powerpoint/2010/main" val="422828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249EF-2353-874F-8F11-22859E7F897F}"/>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4066A35B-F586-6B40-802C-ECB29D820D03}"/>
              </a:ext>
            </a:extLst>
          </p:cNvPr>
          <p:cNvSpPr>
            <a:spLocks noGrp="1"/>
          </p:cNvSpPr>
          <p:nvPr>
            <p:ph sz="half" idx="1"/>
          </p:nvPr>
        </p:nvSpPr>
        <p:spPr>
          <a:xfrm>
            <a:off x="799988" y="1553018"/>
            <a:ext cx="5181600" cy="4351338"/>
          </a:xfrm>
        </p:spPr>
        <p:txBody>
          <a:bodyPr/>
          <a:lstStyle/>
          <a:p>
            <a:r>
              <a:rPr kumimoji="1" lang="ja-JP" altLang="en-US"/>
              <a:t>既存モデル</a:t>
            </a:r>
            <a:endParaRPr kumimoji="1" lang="en-US" altLang="ja-JP" dirty="0"/>
          </a:p>
          <a:p>
            <a:endParaRPr kumimoji="1" lang="ja-JP" altLang="en-US"/>
          </a:p>
        </p:txBody>
      </p:sp>
      <p:sp>
        <p:nvSpPr>
          <p:cNvPr id="4" name="コンテンツ プレースホルダー 3">
            <a:extLst>
              <a:ext uri="{FF2B5EF4-FFF2-40B4-BE49-F238E27FC236}">
                <a16:creationId xmlns:a16="http://schemas.microsoft.com/office/drawing/2014/main" id="{C0D2DE6D-587C-914E-9589-5EFF06209510}"/>
              </a:ext>
            </a:extLst>
          </p:cNvPr>
          <p:cNvSpPr>
            <a:spLocks noGrp="1"/>
          </p:cNvSpPr>
          <p:nvPr>
            <p:ph sz="half" idx="2"/>
          </p:nvPr>
        </p:nvSpPr>
        <p:spPr>
          <a:xfrm>
            <a:off x="7603174" y="1532470"/>
            <a:ext cx="5181600" cy="4351338"/>
          </a:xfrm>
        </p:spPr>
        <p:txBody>
          <a:bodyPr/>
          <a:lstStyle/>
          <a:p>
            <a:r>
              <a:rPr kumimoji="1" lang="ja-JP" altLang="en-US"/>
              <a:t>提案モデル</a:t>
            </a:r>
            <a:r>
              <a:rPr kumimoji="1" lang="en-US" altLang="ja-JP" dirty="0"/>
              <a:t>(</a:t>
            </a:r>
            <a:r>
              <a:rPr kumimoji="1" lang="ja-JP" altLang="en-US"/>
              <a:t>分散</a:t>
            </a:r>
            <a:r>
              <a:rPr kumimoji="1" lang="en-US" altLang="ja-JP" dirty="0"/>
              <a:t>0.5)</a:t>
            </a:r>
            <a:endParaRPr kumimoji="1" lang="ja-JP" altLang="en-US"/>
          </a:p>
        </p:txBody>
      </p:sp>
      <p:graphicFrame>
        <p:nvGraphicFramePr>
          <p:cNvPr id="11" name="表 10">
            <a:extLst>
              <a:ext uri="{FF2B5EF4-FFF2-40B4-BE49-F238E27FC236}">
                <a16:creationId xmlns:a16="http://schemas.microsoft.com/office/drawing/2014/main" id="{E6EE997F-5D81-4B4B-8D6A-73B3F035557A}"/>
              </a:ext>
            </a:extLst>
          </p:cNvPr>
          <p:cNvGraphicFramePr>
            <a:graphicFrameLocks noGrp="1"/>
          </p:cNvGraphicFramePr>
          <p:nvPr>
            <p:extLst>
              <p:ext uri="{D42A27DB-BD31-4B8C-83A1-F6EECF244321}">
                <p14:modId xmlns:p14="http://schemas.microsoft.com/office/powerpoint/2010/main" val="148105364"/>
              </p:ext>
            </p:extLst>
          </p:nvPr>
        </p:nvGraphicFramePr>
        <p:xfrm>
          <a:off x="8180343" y="2162322"/>
          <a:ext cx="2863416" cy="3547009"/>
        </p:xfrm>
        <a:graphic>
          <a:graphicData uri="http://schemas.openxmlformats.org/drawingml/2006/table">
            <a:tbl>
              <a:tblPr/>
              <a:tblGrid>
                <a:gridCol w="306111">
                  <a:extLst>
                    <a:ext uri="{9D8B030D-6E8A-4147-A177-3AD203B41FA5}">
                      <a16:colId xmlns:a16="http://schemas.microsoft.com/office/drawing/2014/main" val="2895997527"/>
                    </a:ext>
                  </a:extLst>
                </a:gridCol>
                <a:gridCol w="852755">
                  <a:extLst>
                    <a:ext uri="{9D8B030D-6E8A-4147-A177-3AD203B41FA5}">
                      <a16:colId xmlns:a16="http://schemas.microsoft.com/office/drawing/2014/main" val="1481412479"/>
                    </a:ext>
                  </a:extLst>
                </a:gridCol>
                <a:gridCol w="1704550">
                  <a:extLst>
                    <a:ext uri="{9D8B030D-6E8A-4147-A177-3AD203B41FA5}">
                      <a16:colId xmlns:a16="http://schemas.microsoft.com/office/drawing/2014/main" val="104831126"/>
                    </a:ext>
                  </a:extLst>
                </a:gridCol>
              </a:tblGrid>
              <a:tr h="30101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107107055"/>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dirty="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3106.2016714111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964631"/>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3036.99179689418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4940451"/>
                  </a:ext>
                </a:extLst>
              </a:tr>
              <a:tr h="30101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514559"/>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1.00451208442095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302862"/>
                  </a:ext>
                </a:extLst>
              </a:tr>
              <a:tr h="56564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0.999613670549588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798150"/>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0.240310402604445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265364"/>
                  </a:ext>
                </a:extLst>
              </a:tr>
              <a:tr h="43333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0.0163381000829987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542371"/>
                  </a:ext>
                </a:extLst>
              </a:tr>
            </a:tbl>
          </a:graphicData>
        </a:graphic>
      </p:graphicFrame>
      <p:sp>
        <p:nvSpPr>
          <p:cNvPr id="12" name="コンテンツ プレースホルダー 2">
            <a:extLst>
              <a:ext uri="{FF2B5EF4-FFF2-40B4-BE49-F238E27FC236}">
                <a16:creationId xmlns:a16="http://schemas.microsoft.com/office/drawing/2014/main" id="{0C4F35AE-102A-8043-892E-C91A26801A2F}"/>
              </a:ext>
            </a:extLst>
          </p:cNvPr>
          <p:cNvSpPr txBox="1">
            <a:spLocks/>
          </p:cNvSpPr>
          <p:nvPr/>
        </p:nvSpPr>
        <p:spPr>
          <a:xfrm>
            <a:off x="3750067" y="1553018"/>
            <a:ext cx="4120235" cy="4605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0.1)</a:t>
            </a:r>
            <a:endParaRPr lang="ja-JP" altLang="en-US"/>
          </a:p>
        </p:txBody>
      </p:sp>
      <p:graphicFrame>
        <p:nvGraphicFramePr>
          <p:cNvPr id="13" name="コンテンツ プレースホルダー 4">
            <a:extLst>
              <a:ext uri="{FF2B5EF4-FFF2-40B4-BE49-F238E27FC236}">
                <a16:creationId xmlns:a16="http://schemas.microsoft.com/office/drawing/2014/main" id="{796B024A-C38F-C04B-BFC7-D35070B117F4}"/>
              </a:ext>
            </a:extLst>
          </p:cNvPr>
          <p:cNvGraphicFramePr>
            <a:graphicFrameLocks/>
          </p:cNvGraphicFramePr>
          <p:nvPr>
            <p:extLst>
              <p:ext uri="{D42A27DB-BD31-4B8C-83A1-F6EECF244321}">
                <p14:modId xmlns:p14="http://schemas.microsoft.com/office/powerpoint/2010/main" val="3866350866"/>
              </p:ext>
            </p:extLst>
          </p:nvPr>
        </p:nvGraphicFramePr>
        <p:xfrm>
          <a:off x="4486038" y="2207361"/>
          <a:ext cx="2807096" cy="3484048"/>
        </p:xfrm>
        <a:graphic>
          <a:graphicData uri="http://schemas.openxmlformats.org/drawingml/2006/table">
            <a:tbl>
              <a:tblPr/>
              <a:tblGrid>
                <a:gridCol w="383913">
                  <a:extLst>
                    <a:ext uri="{9D8B030D-6E8A-4147-A177-3AD203B41FA5}">
                      <a16:colId xmlns:a16="http://schemas.microsoft.com/office/drawing/2014/main" val="3258985651"/>
                    </a:ext>
                  </a:extLst>
                </a:gridCol>
                <a:gridCol w="821932">
                  <a:extLst>
                    <a:ext uri="{9D8B030D-6E8A-4147-A177-3AD203B41FA5}">
                      <a16:colId xmlns:a16="http://schemas.microsoft.com/office/drawing/2014/main" val="812481914"/>
                    </a:ext>
                  </a:extLst>
                </a:gridCol>
                <a:gridCol w="1601251">
                  <a:extLst>
                    <a:ext uri="{9D8B030D-6E8A-4147-A177-3AD203B41FA5}">
                      <a16:colId xmlns:a16="http://schemas.microsoft.com/office/drawing/2014/main" val="1861391834"/>
                    </a:ext>
                  </a:extLst>
                </a:gridCol>
              </a:tblGrid>
              <a:tr h="359119">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89250974"/>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3104.67858789482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21887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3036.36406954869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1010335"/>
                  </a:ext>
                </a:extLst>
              </a:tr>
              <a:tr h="295028">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600400"/>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1.00647575133575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9774705"/>
                  </a:ext>
                </a:extLst>
              </a:tr>
              <a:tr h="55439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1.00078189018683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13513"/>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0.238111213340013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0512721"/>
                  </a:ext>
                </a:extLst>
              </a:tr>
              <a:tr h="424713">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0.0157558154332407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467239"/>
                  </a:ext>
                </a:extLst>
              </a:tr>
            </a:tbl>
          </a:graphicData>
        </a:graphic>
      </p:graphicFrame>
      <p:graphicFrame>
        <p:nvGraphicFramePr>
          <p:cNvPr id="5" name="表 4">
            <a:extLst>
              <a:ext uri="{FF2B5EF4-FFF2-40B4-BE49-F238E27FC236}">
                <a16:creationId xmlns:a16="http://schemas.microsoft.com/office/drawing/2014/main" id="{3371D453-36F5-7E40-B958-6BEDE9C28185}"/>
              </a:ext>
            </a:extLst>
          </p:cNvPr>
          <p:cNvGraphicFramePr>
            <a:graphicFrameLocks noGrp="1"/>
          </p:cNvGraphicFramePr>
          <p:nvPr>
            <p:extLst>
              <p:ext uri="{D42A27DB-BD31-4B8C-83A1-F6EECF244321}">
                <p14:modId xmlns:p14="http://schemas.microsoft.com/office/powerpoint/2010/main" val="2340905718"/>
              </p:ext>
            </p:extLst>
          </p:nvPr>
        </p:nvGraphicFramePr>
        <p:xfrm>
          <a:off x="799988" y="2207361"/>
          <a:ext cx="2950078" cy="3562897"/>
        </p:xfrm>
        <a:graphic>
          <a:graphicData uri="http://schemas.openxmlformats.org/drawingml/2006/table">
            <a:tbl>
              <a:tblPr/>
              <a:tblGrid>
                <a:gridCol w="330169">
                  <a:extLst>
                    <a:ext uri="{9D8B030D-6E8A-4147-A177-3AD203B41FA5}">
                      <a16:colId xmlns:a16="http://schemas.microsoft.com/office/drawing/2014/main" val="1476104583"/>
                    </a:ext>
                  </a:extLst>
                </a:gridCol>
                <a:gridCol w="780836">
                  <a:extLst>
                    <a:ext uri="{9D8B030D-6E8A-4147-A177-3AD203B41FA5}">
                      <a16:colId xmlns:a16="http://schemas.microsoft.com/office/drawing/2014/main" val="2772390141"/>
                    </a:ext>
                  </a:extLst>
                </a:gridCol>
                <a:gridCol w="1839073">
                  <a:extLst>
                    <a:ext uri="{9D8B030D-6E8A-4147-A177-3AD203B41FA5}">
                      <a16:colId xmlns:a16="http://schemas.microsoft.com/office/drawing/2014/main" val="4088165266"/>
                    </a:ext>
                  </a:extLst>
                </a:gridCol>
              </a:tblGrid>
              <a:tr h="302525">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420062232"/>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3105.55218399114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97124"/>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3067.64566879204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988103"/>
                  </a:ext>
                </a:extLst>
              </a:tr>
              <a:tr h="302525">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BIC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567012"/>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RhatMax</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1.00485383546759</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47347"/>
                  </a:ext>
                </a:extLst>
              </a:tr>
              <a:tr h="568487">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5</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RhatMean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0.999120405164026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59099"/>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Mean</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0.188535937984213</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09228"/>
                  </a:ext>
                </a:extLst>
              </a:tr>
              <a:tr h="435506">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7</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SE SD</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0.00921671740569098</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612607"/>
                  </a:ext>
                </a:extLst>
              </a:tr>
            </a:tbl>
          </a:graphicData>
        </a:graphic>
      </p:graphicFrame>
    </p:spTree>
    <p:extLst>
      <p:ext uri="{BB962C8B-B14F-4D97-AF65-F5344CB8AC3E}">
        <p14:creationId xmlns:p14="http://schemas.microsoft.com/office/powerpoint/2010/main" val="311084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ED3C5-BDA0-CB4D-9338-F16A1DD11C60}"/>
              </a:ext>
            </a:extLst>
          </p:cNvPr>
          <p:cNvSpPr>
            <a:spLocks noGrp="1"/>
          </p:cNvSpPr>
          <p:nvPr>
            <p:ph type="title"/>
          </p:nvPr>
        </p:nvSpPr>
        <p:spPr/>
        <p:txBody>
          <a:bodyPr/>
          <a:lstStyle/>
          <a:p>
            <a:r>
              <a:rPr kumimoji="1" lang="ja-JP" altLang="en-US"/>
              <a:t>来週やること</a:t>
            </a:r>
          </a:p>
        </p:txBody>
      </p:sp>
      <p:sp>
        <p:nvSpPr>
          <p:cNvPr id="5" name="コンテンツ プレースホルダー 4">
            <a:extLst>
              <a:ext uri="{FF2B5EF4-FFF2-40B4-BE49-F238E27FC236}">
                <a16:creationId xmlns:a16="http://schemas.microsoft.com/office/drawing/2014/main" id="{4315AC1D-AFB9-5D4A-BB3F-425CBE9EFFCD}"/>
              </a:ext>
            </a:extLst>
          </p:cNvPr>
          <p:cNvSpPr>
            <a:spLocks noGrp="1"/>
          </p:cNvSpPr>
          <p:nvPr>
            <p:ph idx="1"/>
          </p:nvPr>
        </p:nvSpPr>
        <p:spPr/>
        <p:txBody>
          <a:bodyPr/>
          <a:lstStyle/>
          <a:p>
            <a:r>
              <a:rPr lang="en-US" altLang="ja-JP" dirty="0" err="1"/>
              <a:t>Parameter_recevery</a:t>
            </a:r>
            <a:r>
              <a:rPr lang="ja-JP" altLang="en-US"/>
              <a:t>を作る→シミュレーション実験</a:t>
            </a:r>
            <a:endParaRPr lang="en-US" altLang="ja-JP" dirty="0"/>
          </a:p>
          <a:p>
            <a:r>
              <a:rPr lang="en-US" altLang="ja-JP" dirty="0" err="1"/>
              <a:t>Alpha_rt</a:t>
            </a:r>
            <a:r>
              <a:rPr lang="ja-JP" altLang="en-US"/>
              <a:t>をプロットしてグラフを作る</a:t>
            </a:r>
            <a:r>
              <a:rPr lang="en-US" altLang="ja-JP" dirty="0"/>
              <a:t>(R</a:t>
            </a:r>
            <a:r>
              <a:rPr lang="ja-JP" altLang="en-US"/>
              <a:t>ごとに</a:t>
            </a:r>
            <a:r>
              <a:rPr lang="en-US" altLang="ja-JP" dirty="0"/>
              <a:t>)</a:t>
            </a:r>
          </a:p>
          <a:p>
            <a:r>
              <a:rPr lang="en-US" altLang="ja-JP" dirty="0" err="1"/>
              <a:t>Beta_rk</a:t>
            </a:r>
            <a:r>
              <a:rPr lang="ja-JP" altLang="en-US"/>
              <a:t>を</a:t>
            </a:r>
            <a:r>
              <a:rPr lang="en-US" altLang="ja-JP" dirty="0"/>
              <a:t>R</a:t>
            </a:r>
            <a:r>
              <a:rPr lang="ja-JP" altLang="en-US"/>
              <a:t>に依存するように</a:t>
            </a:r>
            <a:r>
              <a:rPr lang="en-US" altLang="ja-JP" dirty="0"/>
              <a:t>(</a:t>
            </a:r>
            <a:r>
              <a:rPr lang="ja-JP" altLang="en-US"/>
              <a:t>提案モデル</a:t>
            </a:r>
            <a:r>
              <a:rPr lang="en-US" altLang="ja-JP" dirty="0"/>
              <a:t>)</a:t>
            </a:r>
          </a:p>
          <a:p>
            <a:r>
              <a:rPr lang="ja-JP" altLang="en-US"/>
              <a:t>出た結果の数値に基づいて意味を解釈する</a:t>
            </a:r>
            <a:endParaRPr lang="en-US" altLang="ja-JP" dirty="0"/>
          </a:p>
          <a:p>
            <a:endParaRPr lang="ja-JP" altLang="en-US"/>
          </a:p>
        </p:txBody>
      </p:sp>
    </p:spTree>
    <p:extLst>
      <p:ext uri="{BB962C8B-B14F-4D97-AF65-F5344CB8AC3E}">
        <p14:creationId xmlns:p14="http://schemas.microsoft.com/office/powerpoint/2010/main" val="139944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60AD3-89DA-9141-9AA1-CDEC5041F3B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14A808D7-FFD1-854F-849C-D63B7CB09508}"/>
              </a:ext>
            </a:extLst>
          </p:cNvPr>
          <p:cNvSpPr>
            <a:spLocks noGrp="1"/>
          </p:cNvSpPr>
          <p:nvPr>
            <p:ph type="subTitle" idx="1"/>
          </p:nvPr>
        </p:nvSpPr>
        <p:spPr/>
        <p:txBody>
          <a:bodyPr/>
          <a:lstStyle/>
          <a:p>
            <a:r>
              <a:rPr kumimoji="1" lang="en-US" altLang="ja-JP" dirty="0"/>
              <a:t>7/20</a:t>
            </a:r>
          </a:p>
          <a:p>
            <a:r>
              <a:rPr lang="ja-JP" altLang="en-US"/>
              <a:t>林真由</a:t>
            </a:r>
            <a:endParaRPr kumimoji="1" lang="ja-JP" altLang="en-US"/>
          </a:p>
        </p:txBody>
      </p:sp>
    </p:spTree>
    <p:extLst>
      <p:ext uri="{BB962C8B-B14F-4D97-AF65-F5344CB8AC3E}">
        <p14:creationId xmlns:p14="http://schemas.microsoft.com/office/powerpoint/2010/main" val="1364426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58568-4FCB-4347-B5A6-D78F746638F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FF9E2AB0-BC84-7F4C-BF96-A1A5BF16CEDA}"/>
              </a:ext>
            </a:extLst>
          </p:cNvPr>
          <p:cNvSpPr>
            <a:spLocks noGrp="1"/>
          </p:cNvSpPr>
          <p:nvPr>
            <p:ph idx="1"/>
          </p:nvPr>
        </p:nvSpPr>
        <p:spPr/>
        <p:txBody>
          <a:bodyPr/>
          <a:lstStyle/>
          <a:p>
            <a:r>
              <a:rPr kumimoji="1" lang="ja-JP" altLang="en-US"/>
              <a:t>修正したモデルでもう一度回す</a:t>
            </a:r>
            <a:endParaRPr kumimoji="1" lang="en-US" altLang="ja-JP" dirty="0"/>
          </a:p>
          <a:p>
            <a:r>
              <a:rPr kumimoji="1" lang="ja-JP" altLang="en-US"/>
              <a:t>パラメータをプロットしてグラフを作る</a:t>
            </a:r>
            <a:endParaRPr kumimoji="1" lang="en-US" altLang="ja-JP" dirty="0"/>
          </a:p>
          <a:p>
            <a:r>
              <a:rPr lang="en-US" altLang="ja-JP" dirty="0" err="1"/>
              <a:t>Parameter_recovery</a:t>
            </a:r>
            <a:r>
              <a:rPr lang="ja-JP" altLang="en-US"/>
              <a:t>を作る</a:t>
            </a:r>
            <a:endParaRPr lang="en-US" altLang="ja-JP" dirty="0"/>
          </a:p>
          <a:p>
            <a:pPr marL="0" indent="0">
              <a:buNone/>
            </a:pPr>
            <a:r>
              <a:rPr lang="ja-JP" altLang="en-US"/>
              <a:t>　　→実行に時間がかかっていてまだ結果が見れていない</a:t>
            </a:r>
            <a:endParaRPr lang="en-US" altLang="ja-JP" dirty="0"/>
          </a:p>
          <a:p>
            <a:pPr marL="0" indent="0">
              <a:buNone/>
            </a:pPr>
            <a:r>
              <a:rPr lang="en-US" altLang="ja-JP" dirty="0"/>
              <a:t>       </a:t>
            </a:r>
            <a:r>
              <a:rPr lang="ja-JP" altLang="en-US"/>
              <a:t>→明日学校に行けたら確認する</a:t>
            </a:r>
            <a:endParaRPr lang="en-US" altLang="ja-JP" dirty="0"/>
          </a:p>
        </p:txBody>
      </p:sp>
    </p:spTree>
    <p:extLst>
      <p:ext uri="{BB962C8B-B14F-4D97-AF65-F5344CB8AC3E}">
        <p14:creationId xmlns:p14="http://schemas.microsoft.com/office/powerpoint/2010/main" val="1739631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1E61BE-45CA-9B4F-A73A-CBF2F254628B}"/>
              </a:ext>
            </a:extLst>
          </p:cNvPr>
          <p:cNvSpPr>
            <a:spLocks noGrp="1"/>
          </p:cNvSpPr>
          <p:nvPr>
            <p:ph type="title"/>
          </p:nvPr>
        </p:nvSpPr>
        <p:spPr/>
        <p:txBody>
          <a:bodyPr/>
          <a:lstStyle/>
          <a:p>
            <a:r>
              <a:rPr kumimoji="1" lang="ja-JP" altLang="en-US"/>
              <a:t>実行結果</a:t>
            </a:r>
          </a:p>
        </p:txBody>
      </p:sp>
      <p:sp>
        <p:nvSpPr>
          <p:cNvPr id="3" name="コンテンツ プレースホルダー 2">
            <a:extLst>
              <a:ext uri="{FF2B5EF4-FFF2-40B4-BE49-F238E27FC236}">
                <a16:creationId xmlns:a16="http://schemas.microsoft.com/office/drawing/2014/main" id="{B3B14A07-A8D1-D045-AC09-72BD2701C989}"/>
              </a:ext>
            </a:extLst>
          </p:cNvPr>
          <p:cNvSpPr>
            <a:spLocks noGrp="1"/>
          </p:cNvSpPr>
          <p:nvPr>
            <p:ph idx="1"/>
          </p:nvPr>
        </p:nvSpPr>
        <p:spPr>
          <a:xfrm>
            <a:off x="4202130" y="1825625"/>
            <a:ext cx="3852809" cy="4351338"/>
          </a:xfrm>
        </p:spPr>
        <p:txBody>
          <a:bodyPr/>
          <a:lstStyle/>
          <a:p>
            <a:r>
              <a:rPr kumimoji="1" lang="ja-JP" altLang="en-US"/>
              <a:t>提案モデル</a:t>
            </a:r>
            <a:r>
              <a:rPr kumimoji="1" lang="en-US" altLang="ja-JP" dirty="0"/>
              <a:t>(</a:t>
            </a:r>
            <a:r>
              <a:rPr kumimoji="1" lang="ja-JP" altLang="en-US"/>
              <a:t>分散</a:t>
            </a:r>
            <a:r>
              <a:rPr kumimoji="1" lang="en-US" altLang="ja-JP" dirty="0"/>
              <a:t>0.1)</a:t>
            </a:r>
          </a:p>
          <a:p>
            <a:endParaRPr kumimoji="1" lang="ja-JP" altLang="en-US"/>
          </a:p>
        </p:txBody>
      </p:sp>
      <p:sp>
        <p:nvSpPr>
          <p:cNvPr id="6" name="コンテンツ プレースホルダー 2">
            <a:extLst>
              <a:ext uri="{FF2B5EF4-FFF2-40B4-BE49-F238E27FC236}">
                <a16:creationId xmlns:a16="http://schemas.microsoft.com/office/drawing/2014/main" id="{750651C4-C94C-EA40-9FB5-D17AD1BEEF4E}"/>
              </a:ext>
            </a:extLst>
          </p:cNvPr>
          <p:cNvSpPr txBox="1">
            <a:spLocks/>
          </p:cNvSpPr>
          <p:nvPr/>
        </p:nvSpPr>
        <p:spPr>
          <a:xfrm>
            <a:off x="799988" y="177905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既存モデル</a:t>
            </a:r>
            <a:endParaRPr lang="en-US" altLang="ja-JP"/>
          </a:p>
          <a:p>
            <a:endParaRPr lang="ja-JP" altLang="en-US"/>
          </a:p>
        </p:txBody>
      </p:sp>
      <p:graphicFrame>
        <p:nvGraphicFramePr>
          <p:cNvPr id="7" name="表 6">
            <a:extLst>
              <a:ext uri="{FF2B5EF4-FFF2-40B4-BE49-F238E27FC236}">
                <a16:creationId xmlns:a16="http://schemas.microsoft.com/office/drawing/2014/main" id="{D57ED180-0562-E645-A672-9BAE20D21FE1}"/>
              </a:ext>
            </a:extLst>
          </p:cNvPr>
          <p:cNvGraphicFramePr>
            <a:graphicFrameLocks noGrp="1"/>
          </p:cNvGraphicFramePr>
          <p:nvPr>
            <p:extLst>
              <p:ext uri="{D42A27DB-BD31-4B8C-83A1-F6EECF244321}">
                <p14:modId xmlns:p14="http://schemas.microsoft.com/office/powerpoint/2010/main" val="1365331770"/>
              </p:ext>
            </p:extLst>
          </p:nvPr>
        </p:nvGraphicFramePr>
        <p:xfrm>
          <a:off x="922534" y="2428534"/>
          <a:ext cx="3053565" cy="1855789"/>
        </p:xfrm>
        <a:graphic>
          <a:graphicData uri="http://schemas.openxmlformats.org/drawingml/2006/table">
            <a:tbl>
              <a:tblPr/>
              <a:tblGrid>
                <a:gridCol w="390417">
                  <a:extLst>
                    <a:ext uri="{9D8B030D-6E8A-4147-A177-3AD203B41FA5}">
                      <a16:colId xmlns:a16="http://schemas.microsoft.com/office/drawing/2014/main" val="476239027"/>
                    </a:ext>
                  </a:extLst>
                </a:gridCol>
                <a:gridCol w="1047964">
                  <a:extLst>
                    <a:ext uri="{9D8B030D-6E8A-4147-A177-3AD203B41FA5}">
                      <a16:colId xmlns:a16="http://schemas.microsoft.com/office/drawing/2014/main" val="3098815093"/>
                    </a:ext>
                  </a:extLst>
                </a:gridCol>
                <a:gridCol w="1615184">
                  <a:extLst>
                    <a:ext uri="{9D8B030D-6E8A-4147-A177-3AD203B41FA5}">
                      <a16:colId xmlns:a16="http://schemas.microsoft.com/office/drawing/2014/main" val="2806955985"/>
                    </a:ext>
                  </a:extLst>
                </a:gridCol>
              </a:tblGrid>
              <a:tr h="577267">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V1</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dirty="0">
                          <a:solidFill>
                            <a:srgbClr val="000000"/>
                          </a:solidFill>
                          <a:effectLst/>
                          <a:latin typeface="Hiragino Kaku Gothic ProN" panose="020B0300000000000000" pitchFamily="34" charset="-128"/>
                          <a:ea typeface="Hiragino Kaku Gothic ProN" panose="020B0300000000000000" pitchFamily="34" charset="-128"/>
                        </a:rPr>
                        <a:t>V2</a:t>
                      </a:r>
                      <a:endParaRPr lang="en" sz="1100" dirty="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09989113"/>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a:solidFill>
                            <a:srgbClr val="000000"/>
                          </a:solidFill>
                          <a:effectLst/>
                          <a:latin typeface="Hiragino Kaku Gothic ProN" panose="020B0300000000000000" pitchFamily="34" charset="-128"/>
                          <a:ea typeface="Hiragino Kaku Gothic ProN" panose="020B0300000000000000" pitchFamily="34" charset="-128"/>
                        </a:rPr>
                        <a:t>3102.79458116312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17577"/>
                  </a:ext>
                </a:extLst>
              </a:tr>
              <a:tr h="639261">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3066.33583379206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121111"/>
                  </a:ext>
                </a:extLst>
              </a:tr>
            </a:tbl>
          </a:graphicData>
        </a:graphic>
      </p:graphicFrame>
      <p:sp>
        <p:nvSpPr>
          <p:cNvPr id="10" name="コンテンツ プレースホルダー 2">
            <a:extLst>
              <a:ext uri="{FF2B5EF4-FFF2-40B4-BE49-F238E27FC236}">
                <a16:creationId xmlns:a16="http://schemas.microsoft.com/office/drawing/2014/main" id="{9A6271B7-D027-634F-97DE-B49D23454DE9}"/>
              </a:ext>
            </a:extLst>
          </p:cNvPr>
          <p:cNvSpPr txBox="1">
            <a:spLocks/>
          </p:cNvSpPr>
          <p:nvPr/>
        </p:nvSpPr>
        <p:spPr>
          <a:xfrm>
            <a:off x="7868292" y="1779050"/>
            <a:ext cx="38528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提案モデル</a:t>
            </a:r>
            <a:r>
              <a:rPr lang="en-US" altLang="ja-JP" dirty="0"/>
              <a:t>(</a:t>
            </a:r>
            <a:r>
              <a:rPr lang="ja-JP" altLang="en-US"/>
              <a:t>分散</a:t>
            </a:r>
            <a:r>
              <a:rPr lang="en-US" altLang="ja-JP" dirty="0"/>
              <a:t>0.5)</a:t>
            </a:r>
          </a:p>
          <a:p>
            <a:endParaRPr lang="ja-JP" altLang="en-US"/>
          </a:p>
        </p:txBody>
      </p:sp>
      <p:graphicFrame>
        <p:nvGraphicFramePr>
          <p:cNvPr id="4" name="表 3">
            <a:extLst>
              <a:ext uri="{FF2B5EF4-FFF2-40B4-BE49-F238E27FC236}">
                <a16:creationId xmlns:a16="http://schemas.microsoft.com/office/drawing/2014/main" id="{541056D5-E726-FA4F-9AAC-FAA0118D37C3}"/>
              </a:ext>
            </a:extLst>
          </p:cNvPr>
          <p:cNvGraphicFramePr>
            <a:graphicFrameLocks noGrp="1"/>
          </p:cNvGraphicFramePr>
          <p:nvPr>
            <p:extLst>
              <p:ext uri="{D42A27DB-BD31-4B8C-83A1-F6EECF244321}">
                <p14:modId xmlns:p14="http://schemas.microsoft.com/office/powerpoint/2010/main" val="3339965689"/>
              </p:ext>
            </p:extLst>
          </p:nvPr>
        </p:nvGraphicFramePr>
        <p:xfrm>
          <a:off x="8207547" y="2376883"/>
          <a:ext cx="3402250" cy="1907438"/>
        </p:xfrm>
        <a:graphic>
          <a:graphicData uri="http://schemas.openxmlformats.org/drawingml/2006/table">
            <a:tbl>
              <a:tblPr/>
              <a:tblGrid>
                <a:gridCol w="587132">
                  <a:extLst>
                    <a:ext uri="{9D8B030D-6E8A-4147-A177-3AD203B41FA5}">
                      <a16:colId xmlns:a16="http://schemas.microsoft.com/office/drawing/2014/main" val="2979176494"/>
                    </a:ext>
                  </a:extLst>
                </a:gridCol>
                <a:gridCol w="1139132">
                  <a:extLst>
                    <a:ext uri="{9D8B030D-6E8A-4147-A177-3AD203B41FA5}">
                      <a16:colId xmlns:a16="http://schemas.microsoft.com/office/drawing/2014/main" val="3382858176"/>
                    </a:ext>
                  </a:extLst>
                </a:gridCol>
                <a:gridCol w="1675986">
                  <a:extLst>
                    <a:ext uri="{9D8B030D-6E8A-4147-A177-3AD203B41FA5}">
                      <a16:colId xmlns:a16="http://schemas.microsoft.com/office/drawing/2014/main" val="3709021222"/>
                    </a:ext>
                  </a:extLst>
                </a:gridCol>
              </a:tblGrid>
              <a:tr h="588640">
                <a:tc>
                  <a:txBody>
                    <a:bodyPr/>
                    <a:lstStyle/>
                    <a:p>
                      <a:br>
                        <a:rPr lang="ja-JP" altLang="en-US" sz="1100">
                          <a:effectLst/>
                          <a:latin typeface="Helvetica" pitchFamily="2" charset="0"/>
                        </a:rPr>
                      </a:br>
                      <a:endParaRPr lang="ja-JP" altLang="en-US" sz="1100">
                        <a:effectLst/>
                        <a:latin typeface="Helvetica" pitchFamily="2" charset="0"/>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V1</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100" b="1">
                          <a:solidFill>
                            <a:srgbClr val="000000"/>
                          </a:solidFill>
                          <a:effectLst/>
                          <a:latin typeface="Hiragino Kaku Gothic ProN" panose="020B0300000000000000" pitchFamily="34" charset="-128"/>
                          <a:ea typeface="Hiragino Kaku Gothic ProN" panose="020B0300000000000000" pitchFamily="34" charset="-128"/>
                        </a:rPr>
                        <a:t>V2</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16279592"/>
                  </a:ext>
                </a:extLst>
              </a:tr>
              <a:tr h="659399">
                <a:tc>
                  <a:txBody>
                    <a:bodyPr/>
                    <a:lstStyle/>
                    <a:p>
                      <a:r>
                        <a:rPr lang="en-US" altLang="ja-JP" sz="1100" b="1" dirty="0">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WAIC</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3008.71066185824</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820642"/>
                  </a:ext>
                </a:extLst>
              </a:tr>
              <a:tr h="659399">
                <a:tc>
                  <a:txBody>
                    <a:bodyPr/>
                    <a:lstStyle/>
                    <a:p>
                      <a:r>
                        <a:rPr lang="en-US" altLang="ja-JP" sz="110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100">
                          <a:solidFill>
                            <a:srgbClr val="000000"/>
                          </a:solidFill>
                          <a:effectLst/>
                          <a:latin typeface="Hiragino Kaku Gothic ProN" panose="020B0300000000000000" pitchFamily="34" charset="-128"/>
                          <a:ea typeface="Hiragino Kaku Gothic ProN" panose="020B0300000000000000" pitchFamily="34" charset="-128"/>
                        </a:rPr>
                        <a:t>ML</a:t>
                      </a:r>
                      <a:endParaRPr lang="en"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100" dirty="0">
                          <a:solidFill>
                            <a:srgbClr val="000000"/>
                          </a:solidFill>
                          <a:effectLst/>
                          <a:latin typeface="Hiragino Kaku Gothic ProN" panose="020B0300000000000000" pitchFamily="34" charset="-128"/>
                          <a:ea typeface="Hiragino Kaku Gothic ProN" panose="020B0300000000000000" pitchFamily="34" charset="-128"/>
                        </a:rPr>
                        <a:t>2867.28750062606</a:t>
                      </a:r>
                      <a:endParaRPr lang="ja-JP" altLang="en-US" sz="1100">
                        <a:effectLst/>
                      </a:endParaRPr>
                    </a:p>
                  </a:txBody>
                  <a:tcPr marL="23047" marR="23047" marT="23047" marB="230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629386"/>
                  </a:ext>
                </a:extLst>
              </a:tr>
            </a:tbl>
          </a:graphicData>
        </a:graphic>
      </p:graphicFrame>
      <p:graphicFrame>
        <p:nvGraphicFramePr>
          <p:cNvPr id="5" name="表 4">
            <a:extLst>
              <a:ext uri="{FF2B5EF4-FFF2-40B4-BE49-F238E27FC236}">
                <a16:creationId xmlns:a16="http://schemas.microsoft.com/office/drawing/2014/main" id="{A9F5F043-CA07-CF4E-8823-4FCDC1F35AD3}"/>
              </a:ext>
            </a:extLst>
          </p:cNvPr>
          <p:cNvGraphicFramePr>
            <a:graphicFrameLocks noGrp="1"/>
          </p:cNvGraphicFramePr>
          <p:nvPr>
            <p:extLst>
              <p:ext uri="{D42A27DB-BD31-4B8C-83A1-F6EECF244321}">
                <p14:modId xmlns:p14="http://schemas.microsoft.com/office/powerpoint/2010/main" val="1892116246"/>
              </p:ext>
            </p:extLst>
          </p:nvPr>
        </p:nvGraphicFramePr>
        <p:xfrm>
          <a:off x="4489808" y="2428535"/>
          <a:ext cx="3051423" cy="1855789"/>
        </p:xfrm>
        <a:graphic>
          <a:graphicData uri="http://schemas.openxmlformats.org/drawingml/2006/table">
            <a:tbl>
              <a:tblPr/>
              <a:tblGrid>
                <a:gridCol w="197777">
                  <a:extLst>
                    <a:ext uri="{9D8B030D-6E8A-4147-A177-3AD203B41FA5}">
                      <a16:colId xmlns:a16="http://schemas.microsoft.com/office/drawing/2014/main" val="3466744076"/>
                    </a:ext>
                  </a:extLst>
                </a:gridCol>
                <a:gridCol w="1426823">
                  <a:extLst>
                    <a:ext uri="{9D8B030D-6E8A-4147-A177-3AD203B41FA5}">
                      <a16:colId xmlns:a16="http://schemas.microsoft.com/office/drawing/2014/main" val="1330299517"/>
                    </a:ext>
                  </a:extLst>
                </a:gridCol>
                <a:gridCol w="1426823">
                  <a:extLst>
                    <a:ext uri="{9D8B030D-6E8A-4147-A177-3AD203B41FA5}">
                      <a16:colId xmlns:a16="http://schemas.microsoft.com/office/drawing/2014/main" val="2575966266"/>
                    </a:ext>
                  </a:extLst>
                </a:gridCol>
              </a:tblGrid>
              <a:tr h="478537">
                <a:tc>
                  <a:txBody>
                    <a:bodyPr/>
                    <a:lstStyle/>
                    <a:p>
                      <a:br>
                        <a:rPr lang="ja-JP" altLang="en-US" sz="1050">
                          <a:effectLst/>
                          <a:latin typeface="Helvetica" pitchFamily="2" charset="0"/>
                        </a:rPr>
                      </a:br>
                      <a:endParaRPr lang="ja-JP" altLang="en-US" sz="1050">
                        <a:effectLst/>
                        <a:latin typeface="Helvetica" pitchFamily="2" charset="0"/>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V1</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 sz="1050" b="1">
                          <a:solidFill>
                            <a:srgbClr val="000000"/>
                          </a:solidFill>
                          <a:effectLst/>
                          <a:latin typeface="Hiragino Kaku Gothic ProN" panose="020B0300000000000000" pitchFamily="34" charset="-128"/>
                          <a:ea typeface="Hiragino Kaku Gothic ProN" panose="020B0300000000000000" pitchFamily="34" charset="-128"/>
                        </a:rPr>
                        <a:t>V2</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85722113"/>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1</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WAIC</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a:solidFill>
                            <a:srgbClr val="000000"/>
                          </a:solidFill>
                          <a:effectLst/>
                          <a:latin typeface="Hiragino Kaku Gothic ProN" panose="020B0300000000000000" pitchFamily="34" charset="-128"/>
                          <a:ea typeface="Hiragino Kaku Gothic ProN" panose="020B0300000000000000" pitchFamily="34" charset="-128"/>
                        </a:rPr>
                        <a:t>3006.0947765273</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758304"/>
                  </a:ext>
                </a:extLst>
              </a:tr>
              <a:tr h="688626">
                <a:tc>
                  <a:txBody>
                    <a:bodyPr/>
                    <a:lstStyle/>
                    <a:p>
                      <a:r>
                        <a:rPr lang="en-US" altLang="ja-JP" sz="1050" b="1">
                          <a:solidFill>
                            <a:srgbClr val="000000"/>
                          </a:solidFill>
                          <a:effectLst/>
                          <a:latin typeface="Hiragino Kaku Gothic ProN" panose="020B0300000000000000" pitchFamily="34" charset="-128"/>
                          <a:ea typeface="Hiragino Kaku Gothic ProN" panose="020B0300000000000000" pitchFamily="34" charset="-128"/>
                        </a:rPr>
                        <a:t>2</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 sz="1050">
                          <a:solidFill>
                            <a:srgbClr val="000000"/>
                          </a:solidFill>
                          <a:effectLst/>
                          <a:latin typeface="Hiragino Kaku Gothic ProN" panose="020B0300000000000000" pitchFamily="34" charset="-128"/>
                          <a:ea typeface="Hiragino Kaku Gothic ProN" panose="020B0300000000000000" pitchFamily="34" charset="-128"/>
                        </a:rPr>
                        <a:t>ML</a:t>
                      </a:r>
                      <a:endParaRPr lang="en"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ja-JP" sz="1050" dirty="0">
                          <a:solidFill>
                            <a:srgbClr val="000000"/>
                          </a:solidFill>
                          <a:effectLst/>
                          <a:latin typeface="Hiragino Kaku Gothic ProN" panose="020B0300000000000000" pitchFamily="34" charset="-128"/>
                          <a:ea typeface="Hiragino Kaku Gothic ProN" panose="020B0300000000000000" pitchFamily="34" charset="-128"/>
                        </a:rPr>
                        <a:t>2865.96896387135</a:t>
                      </a:r>
                      <a:endParaRPr lang="ja-JP" altLang="en-US" sz="105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651197"/>
                  </a:ext>
                </a:extLst>
              </a:tr>
            </a:tbl>
          </a:graphicData>
        </a:graphic>
      </p:graphicFrame>
      <p:sp>
        <p:nvSpPr>
          <p:cNvPr id="9" name="テキスト ボックス 8">
            <a:extLst>
              <a:ext uri="{FF2B5EF4-FFF2-40B4-BE49-F238E27FC236}">
                <a16:creationId xmlns:a16="http://schemas.microsoft.com/office/drawing/2014/main" id="{D76D4349-078D-F046-A5DC-2C5A86C9EF84}"/>
              </a:ext>
            </a:extLst>
          </p:cNvPr>
          <p:cNvSpPr txBox="1"/>
          <p:nvPr/>
        </p:nvSpPr>
        <p:spPr>
          <a:xfrm>
            <a:off x="1697590" y="5207058"/>
            <a:ext cx="3976099" cy="923330"/>
          </a:xfrm>
          <a:prstGeom prst="rect">
            <a:avLst/>
          </a:prstGeom>
          <a:noFill/>
        </p:spPr>
        <p:txBody>
          <a:bodyPr wrap="square" rtlCol="0">
            <a:spAutoFit/>
          </a:bodyPr>
          <a:lstStyle/>
          <a:p>
            <a:r>
              <a:rPr kumimoji="1" lang="en-US" altLang="ja-JP" dirty="0"/>
              <a:t>3</a:t>
            </a:r>
            <a:r>
              <a:rPr kumimoji="1" lang="ja-JP" altLang="en-US"/>
              <a:t>行目以降がバグって出力されるようになってしまったので</a:t>
            </a:r>
            <a:r>
              <a:rPr kumimoji="1" lang="en-US" altLang="ja-JP" dirty="0"/>
              <a:t>WAIC</a:t>
            </a:r>
            <a:r>
              <a:rPr kumimoji="1" lang="ja-JP" altLang="en-US"/>
              <a:t>と</a:t>
            </a:r>
            <a:r>
              <a:rPr kumimoji="1" lang="en-US" altLang="ja-JP" dirty="0"/>
              <a:t>ML</a:t>
            </a:r>
          </a:p>
          <a:p>
            <a:r>
              <a:rPr kumimoji="1" lang="ja-JP" altLang="en-US"/>
              <a:t>のみを載せています</a:t>
            </a:r>
          </a:p>
        </p:txBody>
      </p:sp>
    </p:spTree>
    <p:extLst>
      <p:ext uri="{BB962C8B-B14F-4D97-AF65-F5344CB8AC3E}">
        <p14:creationId xmlns:p14="http://schemas.microsoft.com/office/powerpoint/2010/main" val="16335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0B032-AA5D-9745-A961-FC18DC9A3EA0}"/>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6B61C88F-AB2F-A24B-AEBA-463D20507882}"/>
              </a:ext>
            </a:extLst>
          </p:cNvPr>
          <p:cNvSpPr>
            <a:spLocks noGrp="1"/>
          </p:cNvSpPr>
          <p:nvPr>
            <p:ph idx="1"/>
          </p:nvPr>
        </p:nvSpPr>
        <p:spPr/>
        <p:txBody>
          <a:bodyPr/>
          <a:lstStyle/>
          <a:p>
            <a:r>
              <a:rPr kumimoji="1" lang="ja-JP" altLang="en-US"/>
              <a:t>既存の</a:t>
            </a:r>
            <a:r>
              <a:rPr kumimoji="1" lang="en-US" altLang="ja-JP" dirty="0"/>
              <a:t>DRF</a:t>
            </a:r>
            <a:r>
              <a:rPr kumimoji="1" lang="ja-JP" altLang="en-US"/>
              <a:t>評価方法では、被評価者のグループが</a:t>
            </a:r>
            <a:r>
              <a:rPr kumimoji="1" lang="ja-JP" altLang="en-US">
                <a:solidFill>
                  <a:srgbClr val="FF0000"/>
                </a:solidFill>
              </a:rPr>
              <a:t>既知</a:t>
            </a:r>
            <a:r>
              <a:rPr kumimoji="1" lang="ja-JP" altLang="en-US"/>
              <a:t>であることを前提としている </a:t>
            </a:r>
            <a:r>
              <a:rPr kumimoji="1" lang="en-US" altLang="ja-JP" dirty="0"/>
              <a:t>(</a:t>
            </a:r>
            <a:r>
              <a:rPr kumimoji="1" lang="ja-JP" altLang="en-US"/>
              <a:t>国籍、性別など</a:t>
            </a:r>
            <a:r>
              <a:rPr kumimoji="1" lang="en-US" altLang="ja-JP" dirty="0"/>
              <a:t>)</a:t>
            </a:r>
          </a:p>
          <a:p>
            <a:r>
              <a:rPr kumimoji="1" lang="ja-JP" altLang="en-US"/>
              <a:t>しかし、</a:t>
            </a:r>
            <a:r>
              <a:rPr kumimoji="1" lang="en-US" altLang="ja-JP" dirty="0"/>
              <a:t>DRF</a:t>
            </a:r>
            <a:r>
              <a:rPr kumimoji="1" lang="ja-JP" altLang="en-US"/>
              <a:t>はグループが</a:t>
            </a:r>
            <a:r>
              <a:rPr kumimoji="1" lang="ja-JP" altLang="en-US">
                <a:solidFill>
                  <a:srgbClr val="FF0000"/>
                </a:solidFill>
              </a:rPr>
              <a:t>未知</a:t>
            </a:r>
            <a:r>
              <a:rPr kumimoji="1" lang="en-US" altLang="ja-JP" dirty="0">
                <a:solidFill>
                  <a:srgbClr val="FF0000"/>
                </a:solidFill>
              </a:rPr>
              <a:t>(</a:t>
            </a:r>
            <a:r>
              <a:rPr kumimoji="1" lang="ja-JP" altLang="en-US">
                <a:solidFill>
                  <a:srgbClr val="FF0000"/>
                </a:solidFill>
              </a:rPr>
              <a:t>潜在的</a:t>
            </a:r>
            <a:r>
              <a:rPr kumimoji="1" lang="en-US" altLang="ja-JP" dirty="0">
                <a:solidFill>
                  <a:srgbClr val="FF0000"/>
                </a:solidFill>
              </a:rPr>
              <a:t>)</a:t>
            </a:r>
            <a:r>
              <a:rPr kumimoji="1" lang="ja-JP" altLang="en-US"/>
              <a:t>の場合に発生する可能性がある</a:t>
            </a:r>
            <a:r>
              <a:rPr lang="ja-JP" altLang="en-US"/>
              <a:t>→データから推定する必要がある</a:t>
            </a:r>
            <a:endParaRPr kumimoji="1" lang="en-US" altLang="ja-JP" dirty="0"/>
          </a:p>
          <a:p>
            <a:endParaRPr lang="en-US" altLang="ja-JP" dirty="0"/>
          </a:p>
          <a:p>
            <a:r>
              <a:rPr kumimoji="1" lang="ja-JP" altLang="en-US"/>
              <a:t>被評価者グループが未知の場合に</a:t>
            </a:r>
            <a:r>
              <a:rPr kumimoji="1" lang="en-US" altLang="ja-JP" dirty="0"/>
              <a:t>DRF</a:t>
            </a:r>
            <a:r>
              <a:rPr kumimoji="1" lang="ja-JP" altLang="en-US"/>
              <a:t>を評価するための</a:t>
            </a:r>
            <a:r>
              <a:rPr kumimoji="1" lang="ja-JP" altLang="en-US">
                <a:solidFill>
                  <a:srgbClr val="FF0000"/>
                </a:solidFill>
              </a:rPr>
              <a:t>混合</a:t>
            </a:r>
            <a:r>
              <a:rPr kumimoji="1" lang="en-US" altLang="ja-JP" dirty="0">
                <a:solidFill>
                  <a:srgbClr val="FF0000"/>
                </a:solidFill>
              </a:rPr>
              <a:t>DRF</a:t>
            </a:r>
            <a:r>
              <a:rPr kumimoji="1" lang="ja-JP" altLang="en-US">
                <a:solidFill>
                  <a:srgbClr val="FF0000"/>
                </a:solidFill>
              </a:rPr>
              <a:t>モデル</a:t>
            </a:r>
            <a:r>
              <a:rPr kumimoji="1" lang="ja-JP" altLang="en-US"/>
              <a:t>を開発するのがこの論文の目的である。</a:t>
            </a:r>
          </a:p>
        </p:txBody>
      </p:sp>
    </p:spTree>
    <p:extLst>
      <p:ext uri="{BB962C8B-B14F-4D97-AF65-F5344CB8AC3E}">
        <p14:creationId xmlns:p14="http://schemas.microsoft.com/office/powerpoint/2010/main" val="162431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D9F121-6258-064C-85F7-280293518A9C}"/>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4BA3D983-D2CB-5F4B-9B11-8E82D3535B8D}"/>
              </a:ext>
            </a:extLst>
          </p:cNvPr>
          <p:cNvSpPr>
            <a:spLocks noGrp="1"/>
          </p:cNvSpPr>
          <p:nvPr>
            <p:ph type="subTitle" idx="1"/>
          </p:nvPr>
        </p:nvSpPr>
        <p:spPr/>
        <p:txBody>
          <a:bodyPr/>
          <a:lstStyle/>
          <a:p>
            <a:r>
              <a:rPr kumimoji="1" lang="en-US" altLang="ja-JP" dirty="0"/>
              <a:t>7/27</a:t>
            </a:r>
          </a:p>
          <a:p>
            <a:r>
              <a:rPr lang="ja-JP" altLang="en-US"/>
              <a:t>林真由</a:t>
            </a:r>
            <a:endParaRPr kumimoji="1" lang="ja-JP" altLang="en-US"/>
          </a:p>
        </p:txBody>
      </p:sp>
    </p:spTree>
    <p:extLst>
      <p:ext uri="{BB962C8B-B14F-4D97-AF65-F5344CB8AC3E}">
        <p14:creationId xmlns:p14="http://schemas.microsoft.com/office/powerpoint/2010/main" val="3792301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5A14F-9530-DA46-9643-D6BF38731AC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422E8FC-2F00-4743-B8CA-7E84CFFA3252}"/>
              </a:ext>
            </a:extLst>
          </p:cNvPr>
          <p:cNvSpPr>
            <a:spLocks noGrp="1"/>
          </p:cNvSpPr>
          <p:nvPr>
            <p:ph idx="1"/>
          </p:nvPr>
        </p:nvSpPr>
        <p:spPr/>
        <p:txBody>
          <a:bodyPr/>
          <a:lstStyle/>
          <a:p>
            <a:r>
              <a:rPr kumimoji="1" lang="en-US" altLang="ja-JP" dirty="0" err="1"/>
              <a:t>Parameter_recovery</a:t>
            </a:r>
            <a:r>
              <a:rPr lang="ja-JP" altLang="en-US"/>
              <a:t>を実行して</a:t>
            </a:r>
            <a:r>
              <a:rPr kumimoji="1" lang="ja-JP" altLang="en-US"/>
              <a:t>結果確認</a:t>
            </a:r>
            <a:endParaRPr kumimoji="1" lang="en-US" altLang="ja-JP" dirty="0"/>
          </a:p>
          <a:p>
            <a:r>
              <a:rPr lang="ja-JP" altLang="en-US"/>
              <a:t>バグ修正</a:t>
            </a:r>
            <a:r>
              <a:rPr lang="en-US" altLang="ja-JP" dirty="0"/>
              <a:t>(</a:t>
            </a:r>
            <a:r>
              <a:rPr lang="ja-JP" altLang="en-US"/>
              <a:t>途中</a:t>
            </a:r>
            <a:r>
              <a:rPr lang="en-US" altLang="ja-JP" dirty="0"/>
              <a:t>)</a:t>
            </a:r>
            <a:endParaRPr kumimoji="1" lang="en-US" altLang="ja-JP" dirty="0"/>
          </a:p>
          <a:p>
            <a:endParaRPr kumimoji="1" lang="en-US" altLang="ja-JP" dirty="0"/>
          </a:p>
        </p:txBody>
      </p:sp>
    </p:spTree>
    <p:extLst>
      <p:ext uri="{BB962C8B-B14F-4D97-AF65-F5344CB8AC3E}">
        <p14:creationId xmlns:p14="http://schemas.microsoft.com/office/powerpoint/2010/main" val="106791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F4B051-196C-E447-9CF9-39554BE4C5D4}"/>
              </a:ext>
            </a:extLst>
          </p:cNvPr>
          <p:cNvSpPr>
            <a:spLocks noGrp="1"/>
          </p:cNvSpPr>
          <p:nvPr>
            <p:ph type="title"/>
          </p:nvPr>
        </p:nvSpPr>
        <p:spPr/>
        <p:txBody>
          <a:bodyPr/>
          <a:lstStyle/>
          <a:p>
            <a:r>
              <a:rPr kumimoji="1" lang="en-US" altLang="ja-JP" dirty="0" err="1"/>
              <a:t>Parameter_recovery</a:t>
            </a:r>
            <a:r>
              <a:rPr kumimoji="1" lang="ja-JP" altLang="en-US"/>
              <a:t>の結果</a:t>
            </a:r>
          </a:p>
        </p:txBody>
      </p:sp>
      <p:sp>
        <p:nvSpPr>
          <p:cNvPr id="5" name="テキスト ボックス 4">
            <a:extLst>
              <a:ext uri="{FF2B5EF4-FFF2-40B4-BE49-F238E27FC236}">
                <a16:creationId xmlns:a16="http://schemas.microsoft.com/office/drawing/2014/main" id="{3A971960-4BAD-DB4A-8438-2657C4665762}"/>
              </a:ext>
            </a:extLst>
          </p:cNvPr>
          <p:cNvSpPr txBox="1"/>
          <p:nvPr/>
        </p:nvSpPr>
        <p:spPr>
          <a:xfrm>
            <a:off x="6616558" y="2075746"/>
            <a:ext cx="4907622" cy="221599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a:t>RMSE(</a:t>
            </a:r>
            <a:r>
              <a:rPr kumimoji="1" lang="ja-JP" altLang="en-US" sz="2800"/>
              <a:t>パラメータ真値との平均平方２乗誤差</a:t>
            </a:r>
            <a:r>
              <a:rPr kumimoji="1" lang="en-US" altLang="ja-JP" sz="2800" dirty="0"/>
              <a:t>)</a:t>
            </a:r>
            <a:r>
              <a:rPr lang="ja-JP" altLang="en-US" sz="2800"/>
              <a:t>は全体的に大きい？</a:t>
            </a:r>
            <a:endParaRPr lang="en-US" altLang="ja-JP" sz="2800" dirty="0"/>
          </a:p>
          <a:p>
            <a:endParaRPr kumimoji="1" lang="en-US" altLang="ja-JP" dirty="0"/>
          </a:p>
          <a:p>
            <a:endParaRPr lang="en-US" altLang="ja-JP" dirty="0"/>
          </a:p>
          <a:p>
            <a:r>
              <a:rPr kumimoji="1" lang="en-US" altLang="ja-JP" dirty="0"/>
              <a:t>(</a:t>
            </a:r>
            <a:r>
              <a:rPr kumimoji="1" lang="ja-JP" altLang="en-US"/>
              <a:t>横軸は</a:t>
            </a:r>
            <a:r>
              <a:rPr kumimoji="1" lang="en-US" altLang="ja-JP" dirty="0"/>
              <a:t>j)</a:t>
            </a:r>
            <a:endParaRPr kumimoji="1" lang="ja-JP" altLang="en-US"/>
          </a:p>
        </p:txBody>
      </p:sp>
      <p:pic>
        <p:nvPicPr>
          <p:cNvPr id="9" name="図 8">
            <a:extLst>
              <a:ext uri="{FF2B5EF4-FFF2-40B4-BE49-F238E27FC236}">
                <a16:creationId xmlns:a16="http://schemas.microsoft.com/office/drawing/2014/main" id="{3B9A850F-9CE5-F542-B136-3665D75F643F}"/>
              </a:ext>
            </a:extLst>
          </p:cNvPr>
          <p:cNvPicPr>
            <a:picLocks noChangeAspect="1"/>
          </p:cNvPicPr>
          <p:nvPr/>
        </p:nvPicPr>
        <p:blipFill>
          <a:blip r:embed="rId2"/>
          <a:stretch>
            <a:fillRect/>
          </a:stretch>
        </p:blipFill>
        <p:spPr>
          <a:xfrm>
            <a:off x="932249" y="2075746"/>
            <a:ext cx="5384800" cy="3810000"/>
          </a:xfrm>
          <a:prstGeom prst="rect">
            <a:avLst/>
          </a:prstGeom>
        </p:spPr>
      </p:pic>
    </p:spTree>
    <p:extLst>
      <p:ext uri="{BB962C8B-B14F-4D97-AF65-F5344CB8AC3E}">
        <p14:creationId xmlns:p14="http://schemas.microsoft.com/office/powerpoint/2010/main" val="4263438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E16C4-E499-BE4F-958E-D3FA61FECA8C}"/>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3" name="コンテンツ プレースホルダー 2">
            <a:extLst>
              <a:ext uri="{FF2B5EF4-FFF2-40B4-BE49-F238E27FC236}">
                <a16:creationId xmlns:a16="http://schemas.microsoft.com/office/drawing/2014/main" id="{D13026C0-CCC0-564D-8899-8025237AEC3D}"/>
              </a:ext>
            </a:extLst>
          </p:cNvPr>
          <p:cNvSpPr>
            <a:spLocks noGrp="1"/>
          </p:cNvSpPr>
          <p:nvPr>
            <p:ph idx="1"/>
          </p:nvPr>
        </p:nvSpPr>
        <p:spPr>
          <a:xfrm>
            <a:off x="6709024" y="1825625"/>
            <a:ext cx="4644775" cy="4351338"/>
          </a:xfrm>
        </p:spPr>
        <p:txBody>
          <a:bodyPr/>
          <a:lstStyle/>
          <a:p>
            <a:r>
              <a:rPr lang="ja-JP" altLang="en-US"/>
              <a:t>バイアス</a:t>
            </a:r>
            <a:r>
              <a:rPr kumimoji="1" lang="ja-JP" altLang="en-US"/>
              <a:t>は</a:t>
            </a:r>
            <a:r>
              <a:rPr kumimoji="1" lang="en-US" altLang="ja-JP" dirty="0" err="1"/>
              <a:t>alpha_r</a:t>
            </a:r>
            <a:r>
              <a:rPr kumimoji="1" lang="ja-JP" altLang="en-US"/>
              <a:t>だけなんか大きい</a:t>
            </a:r>
          </a:p>
        </p:txBody>
      </p:sp>
      <p:pic>
        <p:nvPicPr>
          <p:cNvPr id="6" name="図 5">
            <a:extLst>
              <a:ext uri="{FF2B5EF4-FFF2-40B4-BE49-F238E27FC236}">
                <a16:creationId xmlns:a16="http://schemas.microsoft.com/office/drawing/2014/main" id="{94562221-2464-634B-81A7-90E4E2A7E5A3}"/>
              </a:ext>
            </a:extLst>
          </p:cNvPr>
          <p:cNvPicPr>
            <a:picLocks noChangeAspect="1"/>
          </p:cNvPicPr>
          <p:nvPr/>
        </p:nvPicPr>
        <p:blipFill>
          <a:blip r:embed="rId2"/>
          <a:stretch>
            <a:fillRect/>
          </a:stretch>
        </p:blipFill>
        <p:spPr>
          <a:xfrm>
            <a:off x="838200" y="2096294"/>
            <a:ext cx="5537200" cy="3810000"/>
          </a:xfrm>
          <a:prstGeom prst="rect">
            <a:avLst/>
          </a:prstGeom>
        </p:spPr>
      </p:pic>
    </p:spTree>
    <p:extLst>
      <p:ext uri="{BB962C8B-B14F-4D97-AF65-F5344CB8AC3E}">
        <p14:creationId xmlns:p14="http://schemas.microsoft.com/office/powerpoint/2010/main" val="3704039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247597-BD1C-574F-890E-470479CFBB1F}"/>
              </a:ext>
            </a:extLst>
          </p:cNvPr>
          <p:cNvSpPr>
            <a:spLocks noGrp="1"/>
          </p:cNvSpPr>
          <p:nvPr>
            <p:ph type="title"/>
          </p:nvPr>
        </p:nvSpPr>
        <p:spPr/>
        <p:txBody>
          <a:bodyPr/>
          <a:lstStyle/>
          <a:p>
            <a:r>
              <a:rPr lang="en-US" altLang="ja-JP" dirty="0" err="1"/>
              <a:t>Parameter_recovery</a:t>
            </a:r>
            <a:r>
              <a:rPr lang="ja-JP" altLang="en-US"/>
              <a:t>の結果</a:t>
            </a:r>
            <a:endParaRPr kumimoji="1" lang="ja-JP" altLang="en-US"/>
          </a:p>
        </p:txBody>
      </p:sp>
      <p:sp>
        <p:nvSpPr>
          <p:cNvPr id="5" name="テキスト ボックス 4">
            <a:extLst>
              <a:ext uri="{FF2B5EF4-FFF2-40B4-BE49-F238E27FC236}">
                <a16:creationId xmlns:a16="http://schemas.microsoft.com/office/drawing/2014/main" id="{AECD9630-355F-D64F-9AB2-CD8DB780981C}"/>
              </a:ext>
            </a:extLst>
          </p:cNvPr>
          <p:cNvSpPr txBox="1"/>
          <p:nvPr/>
        </p:nvSpPr>
        <p:spPr>
          <a:xfrm>
            <a:off x="6223000" y="2147299"/>
            <a:ext cx="5627130"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800" dirty="0" err="1"/>
              <a:t>Rhat</a:t>
            </a:r>
            <a:r>
              <a:rPr kumimoji="1" lang="ja-JP" altLang="en-US" sz="2800"/>
              <a:t>はどちらも一応</a:t>
            </a:r>
            <a:r>
              <a:rPr kumimoji="1" lang="en-US" altLang="ja-JP" sz="2800" dirty="0"/>
              <a:t>1.1</a:t>
            </a:r>
            <a:r>
              <a:rPr lang="ja-JP" altLang="en-US" sz="2800"/>
              <a:t>以下</a:t>
            </a:r>
            <a:endParaRPr lang="en-US" altLang="ja-JP" sz="2800" dirty="0"/>
          </a:p>
          <a:p>
            <a:pPr marL="285750" indent="-285750">
              <a:buFont typeface="Arial" panose="020B0604020202020204" pitchFamily="34" charset="0"/>
              <a:buChar char="•"/>
            </a:pPr>
            <a:r>
              <a:rPr kumimoji="1" lang="en-US" altLang="ja-JP" sz="2800" dirty="0"/>
              <a:t>T</a:t>
            </a:r>
            <a:r>
              <a:rPr kumimoji="1" lang="ja-JP" altLang="en-US" sz="2800"/>
              <a:t>が</a:t>
            </a:r>
            <a:r>
              <a:rPr kumimoji="1" lang="en-US" altLang="ja-JP" sz="2800" dirty="0"/>
              <a:t>5</a:t>
            </a:r>
            <a:r>
              <a:rPr kumimoji="1" lang="ja-JP" altLang="en-US" sz="2800"/>
              <a:t>の時小さくて</a:t>
            </a:r>
            <a:r>
              <a:rPr kumimoji="1" lang="en-US" altLang="ja-JP" sz="2800" dirty="0"/>
              <a:t>10</a:t>
            </a:r>
            <a:r>
              <a:rPr kumimoji="1" lang="ja-JP" altLang="en-US" sz="2800"/>
              <a:t>の時大きくなってるっぽい</a:t>
            </a:r>
          </a:p>
        </p:txBody>
      </p:sp>
      <p:pic>
        <p:nvPicPr>
          <p:cNvPr id="13" name="図 12">
            <a:extLst>
              <a:ext uri="{FF2B5EF4-FFF2-40B4-BE49-F238E27FC236}">
                <a16:creationId xmlns:a16="http://schemas.microsoft.com/office/drawing/2014/main" id="{03FBFAFD-AE12-6A43-AD9E-6F1B5EB04B58}"/>
              </a:ext>
            </a:extLst>
          </p:cNvPr>
          <p:cNvPicPr>
            <a:picLocks noChangeAspect="1"/>
          </p:cNvPicPr>
          <p:nvPr/>
        </p:nvPicPr>
        <p:blipFill>
          <a:blip r:embed="rId2"/>
          <a:stretch>
            <a:fillRect/>
          </a:stretch>
        </p:blipFill>
        <p:spPr>
          <a:xfrm>
            <a:off x="838200" y="2147299"/>
            <a:ext cx="5384800" cy="3810000"/>
          </a:xfrm>
          <a:prstGeom prst="rect">
            <a:avLst/>
          </a:prstGeom>
        </p:spPr>
      </p:pic>
    </p:spTree>
    <p:extLst>
      <p:ext uri="{BB962C8B-B14F-4D97-AF65-F5344CB8AC3E}">
        <p14:creationId xmlns:p14="http://schemas.microsoft.com/office/powerpoint/2010/main" val="1437500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0AAFE9-636E-F34D-B04B-C7006E6725A2}"/>
              </a:ext>
            </a:extLst>
          </p:cNvPr>
          <p:cNvSpPr>
            <a:spLocks noGrp="1"/>
          </p:cNvSpPr>
          <p:nvPr>
            <p:ph type="title"/>
          </p:nvPr>
        </p:nvSpPr>
        <p:spPr/>
        <p:txBody>
          <a:bodyPr/>
          <a:lstStyle/>
          <a:p>
            <a:r>
              <a:rPr kumimoji="1" lang="ja-JP" altLang="en-US"/>
              <a:t>試しに</a:t>
            </a:r>
            <a:r>
              <a:rPr kumimoji="1" lang="en-US" altLang="ja-JP" dirty="0" err="1"/>
              <a:t>alpha_rt</a:t>
            </a:r>
            <a:r>
              <a:rPr kumimoji="1" lang="ja-JP" altLang="en-US"/>
              <a:t>の定義を変えて試してみた</a:t>
            </a:r>
          </a:p>
        </p:txBody>
      </p:sp>
      <p:pic>
        <p:nvPicPr>
          <p:cNvPr id="5" name="図 4">
            <a:extLst>
              <a:ext uri="{FF2B5EF4-FFF2-40B4-BE49-F238E27FC236}">
                <a16:creationId xmlns:a16="http://schemas.microsoft.com/office/drawing/2014/main" id="{708C00DD-E8A8-A84D-B8B9-B3EE0CBA6E43}"/>
              </a:ext>
            </a:extLst>
          </p:cNvPr>
          <p:cNvPicPr>
            <a:picLocks noChangeAspect="1"/>
          </p:cNvPicPr>
          <p:nvPr/>
        </p:nvPicPr>
        <p:blipFill>
          <a:blip r:embed="rId2"/>
          <a:stretch>
            <a:fillRect/>
          </a:stretch>
        </p:blipFill>
        <p:spPr>
          <a:xfrm>
            <a:off x="247412" y="1690688"/>
            <a:ext cx="3691710" cy="2593707"/>
          </a:xfrm>
          <a:prstGeom prst="rect">
            <a:avLst/>
          </a:prstGeom>
        </p:spPr>
      </p:pic>
      <p:pic>
        <p:nvPicPr>
          <p:cNvPr id="6" name="図 5">
            <a:extLst>
              <a:ext uri="{FF2B5EF4-FFF2-40B4-BE49-F238E27FC236}">
                <a16:creationId xmlns:a16="http://schemas.microsoft.com/office/drawing/2014/main" id="{848447C4-3802-F540-B927-9316E4AB3517}"/>
              </a:ext>
            </a:extLst>
          </p:cNvPr>
          <p:cNvPicPr>
            <a:picLocks noChangeAspect="1"/>
          </p:cNvPicPr>
          <p:nvPr/>
        </p:nvPicPr>
        <p:blipFill>
          <a:blip r:embed="rId3"/>
          <a:stretch>
            <a:fillRect/>
          </a:stretch>
        </p:blipFill>
        <p:spPr>
          <a:xfrm>
            <a:off x="3939122" y="1690928"/>
            <a:ext cx="3852271" cy="2650645"/>
          </a:xfrm>
          <a:prstGeom prst="rect">
            <a:avLst/>
          </a:prstGeom>
        </p:spPr>
      </p:pic>
      <p:pic>
        <p:nvPicPr>
          <p:cNvPr id="7" name="図 6">
            <a:extLst>
              <a:ext uri="{FF2B5EF4-FFF2-40B4-BE49-F238E27FC236}">
                <a16:creationId xmlns:a16="http://schemas.microsoft.com/office/drawing/2014/main" id="{BA2CDAE1-B418-8E44-97DD-CF28174E91FC}"/>
              </a:ext>
            </a:extLst>
          </p:cNvPr>
          <p:cNvPicPr>
            <a:picLocks noChangeAspect="1"/>
          </p:cNvPicPr>
          <p:nvPr/>
        </p:nvPicPr>
        <p:blipFill>
          <a:blip r:embed="rId4"/>
          <a:stretch>
            <a:fillRect/>
          </a:stretch>
        </p:blipFill>
        <p:spPr>
          <a:xfrm>
            <a:off x="7791393" y="1690688"/>
            <a:ext cx="3852272" cy="2700191"/>
          </a:xfrm>
          <a:prstGeom prst="rect">
            <a:avLst/>
          </a:prstGeom>
        </p:spPr>
      </p:pic>
      <p:sp>
        <p:nvSpPr>
          <p:cNvPr id="8" name="テキスト ボックス 7">
            <a:extLst>
              <a:ext uri="{FF2B5EF4-FFF2-40B4-BE49-F238E27FC236}">
                <a16:creationId xmlns:a16="http://schemas.microsoft.com/office/drawing/2014/main" id="{ABE5F28C-0DAD-7A4A-BCE7-D0802D56C1DD}"/>
              </a:ext>
            </a:extLst>
          </p:cNvPr>
          <p:cNvSpPr txBox="1"/>
          <p:nvPr/>
        </p:nvSpPr>
        <p:spPr>
          <a:xfrm>
            <a:off x="926757" y="4880919"/>
            <a:ext cx="6864636" cy="369332"/>
          </a:xfrm>
          <a:prstGeom prst="rect">
            <a:avLst/>
          </a:prstGeom>
          <a:noFill/>
        </p:spPr>
        <p:txBody>
          <a:bodyPr wrap="square" rtlCol="0">
            <a:spAutoFit/>
          </a:bodyPr>
          <a:lstStyle/>
          <a:p>
            <a:r>
              <a:rPr kumimoji="1" lang="ja-JP" altLang="en-US"/>
              <a:t>結果→ほぼ変わらず</a:t>
            </a:r>
          </a:p>
        </p:txBody>
      </p:sp>
    </p:spTree>
    <p:extLst>
      <p:ext uri="{BB962C8B-B14F-4D97-AF65-F5344CB8AC3E}">
        <p14:creationId xmlns:p14="http://schemas.microsoft.com/office/powerpoint/2010/main" val="322932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1AABB-ECCF-FF40-B12E-1E528A7AC6A5}"/>
              </a:ext>
            </a:extLst>
          </p:cNvPr>
          <p:cNvSpPr>
            <a:spLocks noGrp="1"/>
          </p:cNvSpPr>
          <p:nvPr>
            <p:ph type="title"/>
          </p:nvPr>
        </p:nvSpPr>
        <p:spPr/>
        <p:txBody>
          <a:bodyPr/>
          <a:lstStyle/>
          <a:p>
            <a:r>
              <a:rPr kumimoji="1" lang="ja-JP" altLang="en-US"/>
              <a:t>既存モデルの方</a:t>
            </a:r>
          </a:p>
        </p:txBody>
      </p:sp>
      <p:sp>
        <p:nvSpPr>
          <p:cNvPr id="3" name="コンテンツ プレースホルダー 2">
            <a:extLst>
              <a:ext uri="{FF2B5EF4-FFF2-40B4-BE49-F238E27FC236}">
                <a16:creationId xmlns:a16="http://schemas.microsoft.com/office/drawing/2014/main" id="{8713E36E-61EA-0B49-9D4C-ED0327869F45}"/>
              </a:ext>
            </a:extLst>
          </p:cNvPr>
          <p:cNvSpPr>
            <a:spLocks noGrp="1"/>
          </p:cNvSpPr>
          <p:nvPr>
            <p:ph idx="1"/>
          </p:nvPr>
        </p:nvSpPr>
        <p:spPr>
          <a:xfrm>
            <a:off x="6598508" y="1825625"/>
            <a:ext cx="4755292" cy="4351338"/>
          </a:xfrm>
        </p:spPr>
        <p:txBody>
          <a:bodyPr/>
          <a:lstStyle/>
          <a:p>
            <a:pPr marL="0" indent="0">
              <a:buNone/>
            </a:pPr>
            <a:r>
              <a:rPr kumimoji="1" lang="en-US" altLang="ja-JP" dirty="0" err="1"/>
              <a:t>Beta_rk</a:t>
            </a:r>
            <a:r>
              <a:rPr kumimoji="1" lang="ja-JP" altLang="en-US"/>
              <a:t>の結果が</a:t>
            </a:r>
            <a:r>
              <a:rPr kumimoji="1" lang="en-US" altLang="ja-JP" dirty="0"/>
              <a:t>NA</a:t>
            </a:r>
            <a:r>
              <a:rPr kumimoji="1" lang="ja-JP" altLang="en-US"/>
              <a:t>となってしまったのでどこかが間違っている</a:t>
            </a:r>
            <a:r>
              <a:rPr kumimoji="1" lang="en-US" altLang="ja-JP" dirty="0"/>
              <a:t>?</a:t>
            </a:r>
          </a:p>
          <a:p>
            <a:pPr marL="0" indent="0">
              <a:buNone/>
            </a:pPr>
            <a:r>
              <a:rPr kumimoji="1" lang="ja-JP" altLang="en-US"/>
              <a:t>→来週中直したい</a:t>
            </a:r>
            <a:endParaRPr kumimoji="1" lang="en-US" altLang="ja-JP" dirty="0"/>
          </a:p>
          <a:p>
            <a:pPr marL="0" indent="0">
              <a:buNone/>
            </a:pPr>
            <a:endParaRPr lang="en-US" altLang="ja-JP" dirty="0"/>
          </a:p>
          <a:p>
            <a:pPr marL="0" indent="0">
              <a:buNone/>
            </a:pPr>
            <a:r>
              <a:rPr lang="ja-JP" altLang="en-US"/>
              <a:t>とりあえずそこ以外の結果はこんな感じ</a:t>
            </a:r>
            <a:endParaRPr kumimoji="1" lang="ja-JP" altLang="en-US"/>
          </a:p>
        </p:txBody>
      </p:sp>
      <p:pic>
        <p:nvPicPr>
          <p:cNvPr id="4" name="図 3">
            <a:extLst>
              <a:ext uri="{FF2B5EF4-FFF2-40B4-BE49-F238E27FC236}">
                <a16:creationId xmlns:a16="http://schemas.microsoft.com/office/drawing/2014/main" id="{3CD34DAD-1EE0-8042-9D8A-C6E8121E6529}"/>
              </a:ext>
            </a:extLst>
          </p:cNvPr>
          <p:cNvPicPr>
            <a:picLocks noChangeAspect="1"/>
          </p:cNvPicPr>
          <p:nvPr/>
        </p:nvPicPr>
        <p:blipFill>
          <a:blip r:embed="rId2"/>
          <a:stretch>
            <a:fillRect/>
          </a:stretch>
        </p:blipFill>
        <p:spPr>
          <a:xfrm>
            <a:off x="931562" y="2096294"/>
            <a:ext cx="5435600" cy="3810000"/>
          </a:xfrm>
          <a:prstGeom prst="rect">
            <a:avLst/>
          </a:prstGeom>
        </p:spPr>
      </p:pic>
    </p:spTree>
    <p:extLst>
      <p:ext uri="{BB962C8B-B14F-4D97-AF65-F5344CB8AC3E}">
        <p14:creationId xmlns:p14="http://schemas.microsoft.com/office/powerpoint/2010/main" val="354461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778E4C9-F17F-5644-AEBC-DD08E864B836}"/>
              </a:ext>
            </a:extLst>
          </p:cNvPr>
          <p:cNvSpPr>
            <a:spLocks noGrp="1"/>
          </p:cNvSpPr>
          <p:nvPr>
            <p:ph idx="1"/>
          </p:nvPr>
        </p:nvSpPr>
        <p:spPr>
          <a:xfrm>
            <a:off x="6363730" y="1825625"/>
            <a:ext cx="4990070" cy="4351338"/>
          </a:xfrm>
        </p:spPr>
        <p:txBody>
          <a:bodyPr/>
          <a:lstStyle/>
          <a:p>
            <a:r>
              <a:rPr kumimoji="1" lang="en-US" altLang="ja-JP" dirty="0"/>
              <a:t>Pai_1r</a:t>
            </a:r>
            <a:r>
              <a:rPr kumimoji="1" lang="ja-JP" altLang="en-US"/>
              <a:t>だけマイナス方向に大きい</a:t>
            </a:r>
          </a:p>
        </p:txBody>
      </p:sp>
      <p:sp>
        <p:nvSpPr>
          <p:cNvPr id="4" name="タイトル 1">
            <a:extLst>
              <a:ext uri="{FF2B5EF4-FFF2-40B4-BE49-F238E27FC236}">
                <a16:creationId xmlns:a16="http://schemas.microsoft.com/office/drawing/2014/main" id="{A6DF18DB-87EB-C44E-A003-0C26DF64AC8C}"/>
              </a:ext>
            </a:extLst>
          </p:cNvPr>
          <p:cNvSpPr>
            <a:spLocks noGrp="1"/>
          </p:cNvSpPr>
          <p:nvPr>
            <p:ph type="title"/>
          </p:nvPr>
        </p:nvSpPr>
        <p:spPr/>
        <p:txBody>
          <a:bodyPr/>
          <a:lstStyle/>
          <a:p>
            <a:r>
              <a:rPr kumimoji="1" lang="ja-JP" altLang="en-US"/>
              <a:t>既存モデルの方</a:t>
            </a:r>
          </a:p>
        </p:txBody>
      </p:sp>
      <p:pic>
        <p:nvPicPr>
          <p:cNvPr id="5" name="図 4">
            <a:extLst>
              <a:ext uri="{FF2B5EF4-FFF2-40B4-BE49-F238E27FC236}">
                <a16:creationId xmlns:a16="http://schemas.microsoft.com/office/drawing/2014/main" id="{E459E109-9F55-B742-9D27-1C20BE267227}"/>
              </a:ext>
            </a:extLst>
          </p:cNvPr>
          <p:cNvPicPr>
            <a:picLocks noChangeAspect="1"/>
          </p:cNvPicPr>
          <p:nvPr/>
        </p:nvPicPr>
        <p:blipFill>
          <a:blip r:embed="rId2"/>
          <a:stretch>
            <a:fillRect/>
          </a:stretch>
        </p:blipFill>
        <p:spPr>
          <a:xfrm>
            <a:off x="930189" y="2005914"/>
            <a:ext cx="5537200" cy="3810000"/>
          </a:xfrm>
          <a:prstGeom prst="rect">
            <a:avLst/>
          </a:prstGeom>
        </p:spPr>
      </p:pic>
    </p:spTree>
    <p:extLst>
      <p:ext uri="{BB962C8B-B14F-4D97-AF65-F5344CB8AC3E}">
        <p14:creationId xmlns:p14="http://schemas.microsoft.com/office/powerpoint/2010/main" val="3171017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987D22A-FC8E-4E45-A75D-999474FD0040}"/>
              </a:ext>
            </a:extLst>
          </p:cNvPr>
          <p:cNvSpPr>
            <a:spLocks noGrp="1"/>
          </p:cNvSpPr>
          <p:nvPr>
            <p:ph idx="1"/>
          </p:nvPr>
        </p:nvSpPr>
        <p:spPr>
          <a:xfrm>
            <a:off x="6478372" y="1825625"/>
            <a:ext cx="4875427" cy="4351338"/>
          </a:xfrm>
        </p:spPr>
        <p:txBody>
          <a:bodyPr/>
          <a:lstStyle/>
          <a:p>
            <a:r>
              <a:rPr kumimoji="1" lang="ja-JP" altLang="en-US"/>
              <a:t>どちらも</a:t>
            </a:r>
            <a:r>
              <a:rPr kumimoji="1" lang="en-US" altLang="ja-JP" dirty="0"/>
              <a:t>1.1</a:t>
            </a:r>
            <a:r>
              <a:rPr kumimoji="1" lang="ja-JP" altLang="en-US"/>
              <a:t>以下</a:t>
            </a:r>
          </a:p>
        </p:txBody>
      </p:sp>
      <p:sp>
        <p:nvSpPr>
          <p:cNvPr id="4" name="タイトル 1">
            <a:extLst>
              <a:ext uri="{FF2B5EF4-FFF2-40B4-BE49-F238E27FC236}">
                <a16:creationId xmlns:a16="http://schemas.microsoft.com/office/drawing/2014/main" id="{0E5AD1C2-68F5-8846-A974-544BB948F1CA}"/>
              </a:ext>
            </a:extLst>
          </p:cNvPr>
          <p:cNvSpPr>
            <a:spLocks noGrp="1"/>
          </p:cNvSpPr>
          <p:nvPr>
            <p:ph type="title"/>
          </p:nvPr>
        </p:nvSpPr>
        <p:spPr/>
        <p:txBody>
          <a:bodyPr/>
          <a:lstStyle/>
          <a:p>
            <a:r>
              <a:rPr kumimoji="1" lang="ja-JP" altLang="en-US"/>
              <a:t>既存モデルの方</a:t>
            </a:r>
          </a:p>
        </p:txBody>
      </p:sp>
      <p:pic>
        <p:nvPicPr>
          <p:cNvPr id="6" name="図 5">
            <a:extLst>
              <a:ext uri="{FF2B5EF4-FFF2-40B4-BE49-F238E27FC236}">
                <a16:creationId xmlns:a16="http://schemas.microsoft.com/office/drawing/2014/main" id="{6451D193-3E99-BC4B-A1C8-FA3C0A579344}"/>
              </a:ext>
            </a:extLst>
          </p:cNvPr>
          <p:cNvPicPr>
            <a:picLocks noChangeAspect="1"/>
          </p:cNvPicPr>
          <p:nvPr/>
        </p:nvPicPr>
        <p:blipFill>
          <a:blip r:embed="rId2"/>
          <a:stretch>
            <a:fillRect/>
          </a:stretch>
        </p:blipFill>
        <p:spPr>
          <a:xfrm>
            <a:off x="1042773" y="1931773"/>
            <a:ext cx="5435600" cy="3810000"/>
          </a:xfrm>
          <a:prstGeom prst="rect">
            <a:avLst/>
          </a:prstGeom>
        </p:spPr>
      </p:pic>
    </p:spTree>
    <p:extLst>
      <p:ext uri="{BB962C8B-B14F-4D97-AF65-F5344CB8AC3E}">
        <p14:creationId xmlns:p14="http://schemas.microsoft.com/office/powerpoint/2010/main" val="4149998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BB3-3C8B-D541-B1C0-7811C19F9A9A}"/>
              </a:ext>
            </a:extLst>
          </p:cNvPr>
          <p:cNvSpPr>
            <a:spLocks noGrp="1"/>
          </p:cNvSpPr>
          <p:nvPr>
            <p:ph type="title"/>
          </p:nvPr>
        </p:nvSpPr>
        <p:spPr/>
        <p:txBody>
          <a:bodyPr/>
          <a:lstStyle/>
          <a:p>
            <a:r>
              <a:rPr kumimoji="1" lang="en-US" altLang="ja-JP" dirty="0"/>
              <a:t>D</a:t>
            </a:r>
            <a:r>
              <a:rPr kumimoji="1" lang="ja-JP" altLang="en-US"/>
              <a:t>の出力結果がバグっている問題</a:t>
            </a:r>
          </a:p>
        </p:txBody>
      </p:sp>
      <p:pic>
        <p:nvPicPr>
          <p:cNvPr id="5" name="コンテンツ プレースホルダー 4">
            <a:extLst>
              <a:ext uri="{FF2B5EF4-FFF2-40B4-BE49-F238E27FC236}">
                <a16:creationId xmlns:a16="http://schemas.microsoft.com/office/drawing/2014/main" id="{6EC9D055-3571-0843-A916-0BB75651BFEA}"/>
              </a:ext>
            </a:extLst>
          </p:cNvPr>
          <p:cNvPicPr>
            <a:picLocks noGrp="1" noChangeAspect="1"/>
          </p:cNvPicPr>
          <p:nvPr>
            <p:ph idx="1"/>
          </p:nvPr>
        </p:nvPicPr>
        <p:blipFill>
          <a:blip r:embed="rId2"/>
          <a:stretch>
            <a:fillRect/>
          </a:stretch>
        </p:blipFill>
        <p:spPr>
          <a:xfrm>
            <a:off x="418389" y="1562250"/>
            <a:ext cx="5809416" cy="15387506"/>
          </a:xfrm>
        </p:spPr>
      </p:pic>
      <p:sp>
        <p:nvSpPr>
          <p:cNvPr id="6" name="テキスト ボックス 5">
            <a:extLst>
              <a:ext uri="{FF2B5EF4-FFF2-40B4-BE49-F238E27FC236}">
                <a16:creationId xmlns:a16="http://schemas.microsoft.com/office/drawing/2014/main" id="{7E2D61EE-F175-0A44-937E-B5F845471D9F}"/>
              </a:ext>
            </a:extLst>
          </p:cNvPr>
          <p:cNvSpPr txBox="1"/>
          <p:nvPr/>
        </p:nvSpPr>
        <p:spPr>
          <a:xfrm>
            <a:off x="6549081" y="1878227"/>
            <a:ext cx="4003589" cy="2308324"/>
          </a:xfrm>
          <a:prstGeom prst="rect">
            <a:avLst/>
          </a:prstGeom>
          <a:noFill/>
        </p:spPr>
        <p:txBody>
          <a:bodyPr wrap="square" rtlCol="0">
            <a:spAutoFit/>
          </a:bodyPr>
          <a:lstStyle/>
          <a:p>
            <a:r>
              <a:rPr kumimoji="1" lang="ja-JP" altLang="en-US"/>
              <a:t>こんな感じに</a:t>
            </a:r>
            <a:r>
              <a:rPr kumimoji="1" lang="en-US" altLang="ja-JP" dirty="0"/>
              <a:t>AIC</a:t>
            </a:r>
            <a:r>
              <a:rPr kumimoji="1" lang="ja-JP" altLang="en-US"/>
              <a:t>と</a:t>
            </a:r>
            <a:r>
              <a:rPr kumimoji="1" lang="en-US" altLang="ja-JP" dirty="0"/>
              <a:t>BIC</a:t>
            </a:r>
            <a:r>
              <a:rPr kumimoji="1" lang="ja-JP" altLang="en-US"/>
              <a:t>が沢山表示されてしまう</a:t>
            </a:r>
            <a:endParaRPr kumimoji="1" lang="en-US" altLang="ja-JP" dirty="0"/>
          </a:p>
          <a:p>
            <a:r>
              <a:rPr lang="ja-JP" altLang="en-US"/>
              <a:t>今までは</a:t>
            </a:r>
            <a:r>
              <a:rPr lang="en-US" altLang="ja-JP" dirty="0"/>
              <a:t>AIC</a:t>
            </a:r>
            <a:r>
              <a:rPr lang="ja-JP" altLang="en-US"/>
              <a:t>と</a:t>
            </a:r>
            <a:r>
              <a:rPr lang="en-US" altLang="ja-JP" dirty="0"/>
              <a:t>BIC</a:t>
            </a:r>
            <a:r>
              <a:rPr lang="ja-JP" altLang="en-US"/>
              <a:t>が表示されていなかったのに急に表示されるようになり、しかも挙動がおかしい。。。</a:t>
            </a:r>
            <a:endParaRPr lang="en-US" altLang="ja-JP" dirty="0"/>
          </a:p>
          <a:p>
            <a:endParaRPr lang="en-US" altLang="ja-JP" dirty="0"/>
          </a:p>
          <a:p>
            <a:r>
              <a:rPr lang="ja-JP" altLang="en-US"/>
              <a:t>過去のコード見返したりしているのですが、まだ解決していないです</a:t>
            </a:r>
            <a:endParaRPr lang="en-US" altLang="ja-JP" dirty="0"/>
          </a:p>
        </p:txBody>
      </p:sp>
    </p:spTree>
    <p:extLst>
      <p:ext uri="{BB962C8B-B14F-4D97-AF65-F5344CB8AC3E}">
        <p14:creationId xmlns:p14="http://schemas.microsoft.com/office/powerpoint/2010/main" val="290880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02808-6145-B34C-9633-64732EA69C0B}"/>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AA3B670-AB97-0E47-BC4F-B29110F3E2CE}"/>
                  </a:ext>
                </a:extLst>
              </p:cNvPr>
              <p:cNvSpPr>
                <a:spLocks noGrp="1"/>
              </p:cNvSpPr>
              <p:nvPr>
                <p:ph idx="1"/>
              </p:nvPr>
            </p:nvSpPr>
            <p:spPr/>
            <p:txBody>
              <a:bodyPr>
                <a:normAutofit fontScale="92500"/>
              </a:bodyPr>
              <a:lstStyle/>
              <a:p>
                <a:r>
                  <a:rPr kumimoji="1" lang="en-US" altLang="ja-JP" dirty="0"/>
                  <a:t>Rasch</a:t>
                </a:r>
                <a:r>
                  <a:rPr kumimoji="1" lang="ja-JP" altLang="en-US"/>
                  <a:t>の二分法モデル</a:t>
                </a:r>
                <a:endParaRPr kumimoji="1"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0</m:t>
                                  </m:r>
                                </m:sub>
                              </m:sSub>
                            </m:den>
                          </m:f>
                        </m:e>
                      </m:func>
                      <m:r>
                        <a:rPr kumimoji="1" lang="en-US" altLang="ja-JP" b="0" i="0"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m:rPr>
                              <m:sty m:val="p"/>
                            </m:rPr>
                            <a:rPr kumimoji="1" lang="el-GR" altLang="ja-JP" b="0" i="1" smtClean="0">
                              <a:latin typeface="Cambria Math" panose="02040503050406030204" pitchFamily="18" charset="0"/>
                              <a:ea typeface="Cambria Math" panose="02040503050406030204" pitchFamily="18" charset="0"/>
                            </a:rPr>
                            <m:t>θ</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 </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oMath>
                  </m:oMathPara>
                </a14:m>
                <a:endParaRPr lang="en-US" altLang="ja-JP" dirty="0"/>
              </a:p>
              <a:p>
                <a:pPr marL="0" indent="0">
                  <a:buNone/>
                </a:pPr>
                <a:endParaRPr kumimoji="1" lang="en-US" altLang="ja-JP" sz="70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lang="ja-JP" altLang="en-US" i="1">
                          <a:latin typeface="Cambria Math" panose="02040503050406030204" pitchFamily="18" charset="0"/>
                        </a:rPr>
                        <m:t>人</m:t>
                      </m:r>
                      <m:r>
                        <a:rPr kumimoji="1" lang="en-US" altLang="ja-JP" b="0" i="1" smtClean="0">
                          <a:latin typeface="Cambria Math" panose="02040503050406030204" pitchFamily="18" charset="0"/>
                        </a:rPr>
                        <m:t>𝑛</m:t>
                      </m:r>
                      <m:r>
                        <a:rPr lang="ja-JP" altLang="en-US" i="1">
                          <a:latin typeface="Cambria Math" panose="02040503050406030204" pitchFamily="18" charset="0"/>
                        </a:rPr>
                        <m:t>が</m:t>
                      </m:r>
                      <m:r>
                        <a:rPr lang="ja-JP" altLang="en-US" i="1" smtClean="0">
                          <a:latin typeface="Cambria Math" panose="02040503050406030204" pitchFamily="18" charset="0"/>
                        </a:rPr>
                        <m:t>項目</m:t>
                      </m:r>
                      <m:r>
                        <a:rPr lang="en-US" altLang="ja-JP" b="0" i="1" smtClean="0">
                          <a:latin typeface="Cambria Math" panose="02040503050406030204" pitchFamily="18" charset="0"/>
                        </a:rPr>
                        <m:t>𝑖</m:t>
                      </m:r>
                      <m:r>
                        <a:rPr lang="ja-JP" altLang="en-US" i="1">
                          <a:latin typeface="Cambria Math" panose="02040503050406030204" pitchFamily="18" charset="0"/>
                        </a:rPr>
                        <m:t>で</m:t>
                      </m:r>
                      <m:r>
                        <a:rPr lang="en-US" altLang="ja-JP" b="0" i="1" smtClean="0">
                          <a:latin typeface="Cambria Math" panose="02040503050406030204" pitchFamily="18" charset="0"/>
                        </a:rPr>
                        <m:t>1</m:t>
                      </m:r>
                      <m:r>
                        <a:rPr lang="ja-JP" altLang="en-US" i="1">
                          <a:latin typeface="Cambria Math" panose="02040503050406030204" pitchFamily="18" charset="0"/>
                        </a:rPr>
                        <m:t>点取</m:t>
                      </m:r>
                      <m:r>
                        <a:rPr lang="ja-JP" altLang="en-US" i="1">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𝑛𝑖</m:t>
                          </m:r>
                          <m:r>
                            <a:rPr lang="en-US" altLang="ja-JP" b="0" i="1" smtClean="0">
                              <a:latin typeface="Cambria Math" panose="02040503050406030204" pitchFamily="18" charset="0"/>
                            </a:rPr>
                            <m:t>0</m:t>
                          </m:r>
                        </m:sub>
                      </m:sSub>
                      <m:r>
                        <a:rPr lang="en-US" altLang="ja-JP" b="0" i="1" smtClean="0">
                          <a:latin typeface="Cambria Math" panose="02040503050406030204" pitchFamily="18" charset="0"/>
                        </a:rPr>
                        <m:t>=0</m:t>
                      </m:r>
                      <m:r>
                        <a:rPr lang="ja-JP" altLang="en-US" i="1">
                          <a:latin typeface="Cambria Math" panose="02040503050406030204" pitchFamily="18" charset="0"/>
                        </a:rPr>
                        <m:t>点</m:t>
                      </m:r>
                      <m:r>
                        <a:rPr lang="ja-JP" altLang="en-US" i="1" smtClean="0">
                          <a:latin typeface="Cambria Math" panose="02040503050406030204" pitchFamily="18" charset="0"/>
                        </a:rPr>
                        <m:t>取</m:t>
                      </m:r>
                      <m:r>
                        <a:rPr lang="ja-JP" altLang="en-US" i="1" smtClean="0">
                          <a:latin typeface="Cambria Math" panose="02040503050406030204" pitchFamily="18" charset="0"/>
                        </a:rPr>
                        <m:t>る</m:t>
                      </m:r>
                      <m:r>
                        <a:rPr lang="ja-JP" altLang="en-US" i="1">
                          <a:latin typeface="Cambria Math" panose="02040503050406030204" pitchFamily="18" charset="0"/>
                        </a:rPr>
                        <m:t>確率</m:t>
                      </m:r>
                      <m:r>
                        <a:rPr lang="en-US" altLang="ja-JP" b="0" i="1" smtClean="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難易度</m:t>
                      </m:r>
                      <m:r>
                        <a:rPr lang="en-US" altLang="ja-JP" b="0" i="1" smtClean="0">
                          <a:latin typeface="Cambria Math" panose="02040503050406030204" pitchFamily="18" charset="0"/>
                        </a:rPr>
                        <m:t>)</m:t>
                      </m:r>
                    </m:oMath>
                  </m:oMathPara>
                </a14:m>
                <a:endParaRPr kumimoji="1" lang="en-US" altLang="ja-JP" dirty="0"/>
              </a:p>
              <a:p>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𝑗</m:t>
                        </m:r>
                      </m:sub>
                    </m:sSub>
                  </m:oMath>
                </a14:m>
                <a:r>
                  <a:rPr kumimoji="1" lang="en-US" altLang="ja-JP" dirty="0"/>
                  <a:t>(</a:t>
                </a:r>
                <a:r>
                  <a:rPr lang="ja-JP" altLang="en-US" dirty="0"/>
                  <a:t>項目</a:t>
                </a:r>
                <a:r>
                  <a:rPr lang="en-US" altLang="ja-JP" dirty="0"/>
                  <a:t>i</a:t>
                </a:r>
                <a:r>
                  <a:rPr lang="ja-JP" altLang="en-US" dirty="0"/>
                  <a:t>の</a:t>
                </a:r>
                <a:r>
                  <a:rPr lang="en-US" altLang="ja-JP" dirty="0"/>
                  <a:t>j</a:t>
                </a:r>
                <a:r>
                  <a:rPr lang="ja-JP" altLang="en-US" dirty="0"/>
                  <a:t>番目のステップ・</a:t>
                </a:r>
                <a:r>
                  <a:rPr lang="ja-JP" altLang="en-US"/>
                  <a:t>パラメータ</a:t>
                </a:r>
                <a:r>
                  <a:rPr kumimoji="1" lang="en-US" altLang="ja-JP" dirty="0"/>
                  <a:t>)</a:t>
                </a:r>
                <a:r>
                  <a:rPr kumimoji="1" lang="ja-JP" altLang="en-US"/>
                  <a:t>を再パラメータ化して</a:t>
                </a:r>
                <a:endParaRPr kumimoji="1" lang="en-US" altLang="ja-JP" dirty="0"/>
              </a:p>
              <a:p>
                <a:pPr marL="0" indent="0">
                  <a:buNone/>
                </a:pPr>
                <a:r>
                  <a:rPr kumimoji="1" lang="en-US" altLang="ja-JP" sz="1700" dirty="0"/>
                  <a:t>(</a:t>
                </a:r>
                <a:r>
                  <a:rPr kumimoji="1" lang="ja-JP" altLang="en-US" sz="1700"/>
                  <a:t>部分クレジットモデル</a:t>
                </a:r>
                <a:r>
                  <a:rPr kumimoji="1" lang="en-US" altLang="ja-JP" sz="17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m:t>
                          </m:r>
                          <m:r>
                            <a:rPr lang="en-US" altLang="ja-JP" sz="2400" b="0" i="1" smtClean="0">
                              <a:latin typeface="Cambria Math" panose="02040503050406030204" pitchFamily="18" charset="0"/>
                              <a:ea typeface="Cambria Math" panose="02040503050406030204" pitchFamily="18" charset="0"/>
                            </a:rPr>
                            <m:t>𝑗</m:t>
                          </m:r>
                        </m:sub>
                      </m:sSub>
                      <m:r>
                        <a:rPr lang="en-US" altLang="ja-JP" sz="240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i="1" smtClean="0">
                              <a:latin typeface="Cambria Math" panose="02040503050406030204" pitchFamily="18" charset="0"/>
                              <a:ea typeface="Cambria Math" panose="02040503050406030204" pitchFamily="18" charset="0"/>
                            </a:rPr>
                            <m:t>𝜃</m:t>
                          </m:r>
                        </m:e>
                        <m:sub>
                          <m:r>
                            <a:rPr lang="en-US" altLang="ja-JP" sz="2400" b="0" i="1" smtClean="0">
                              <a:latin typeface="Cambria Math" panose="02040503050406030204" pitchFamily="18" charset="0"/>
                              <a:ea typeface="Cambria Math" panose="02040503050406030204" pitchFamily="18" charset="0"/>
                            </a:rPr>
                            <m:t>𝑛</m:t>
                          </m:r>
                        </m:sub>
                      </m:sSub>
                      <m:r>
                        <a:rPr lang="en-US" altLang="ja-JP" sz="2400" b="0" i="1" smtClean="0">
                          <a:latin typeface="Cambria Math" panose="02040503050406030204" pitchFamily="18" charset="0"/>
                          <a:ea typeface="Cambria Math" panose="02040503050406030204" pitchFamily="18" charset="0"/>
                        </a:rPr>
                        <m:t>−</m:t>
                      </m:r>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b="0" i="1" smtClean="0">
                          <a:highlight>
                            <a:srgbClr val="FFFF00"/>
                          </a:highlight>
                          <a:latin typeface="Cambria Math" panose="02040503050406030204" pitchFamily="18" charset="0"/>
                          <a:ea typeface="Cambria Math" panose="02040503050406030204" pitchFamily="18" charset="0"/>
                        </a:rPr>
                        <m:t>+</m:t>
                      </m:r>
                      <m:sSub>
                        <m:sSubPr>
                          <m:ctrlPr>
                            <a:rPr lang="en-US" altLang="ja-JP" sz="2400" b="0" i="1" smtClean="0">
                              <a:highlight>
                                <a:srgbClr val="FFFF00"/>
                              </a:highlight>
                              <a:latin typeface="Cambria Math" panose="02040503050406030204" pitchFamily="18" charset="0"/>
                              <a:ea typeface="Cambria Math" panose="02040503050406030204" pitchFamily="18" charset="0"/>
                            </a:rPr>
                          </m:ctrlPr>
                        </m:sSubPr>
                        <m:e>
                          <m:r>
                            <a:rPr lang="en-US" altLang="ja-JP" sz="2400" b="0" i="1" smtClean="0">
                              <a:highlight>
                                <a:srgbClr val="FFFF00"/>
                              </a:highlight>
                              <a:latin typeface="Cambria Math" panose="02040503050406030204" pitchFamily="18" charset="0"/>
                              <a:ea typeface="Cambria Math" panose="02040503050406030204" pitchFamily="18" charset="0"/>
                            </a:rPr>
                            <m:t>𝜏</m:t>
                          </m:r>
                        </m:e>
                        <m:sub>
                          <m:r>
                            <a:rPr lang="en-US" altLang="ja-JP" sz="2400" b="0" i="1" smtClean="0">
                              <a:highlight>
                                <a:srgbClr val="FFFF00"/>
                              </a:highlight>
                              <a:latin typeface="Cambria Math" panose="02040503050406030204" pitchFamily="18" charset="0"/>
                              <a:ea typeface="Cambria Math" panose="02040503050406030204" pitchFamily="18" charset="0"/>
                            </a:rPr>
                            <m:t>𝑖𝑗</m:t>
                          </m:r>
                        </m:sub>
                      </m:sSub>
                      <m:r>
                        <a:rPr lang="en-US" altLang="ja-JP" sz="2400" b="0" i="1" smtClean="0">
                          <a:highlight>
                            <a:srgbClr val="FFFF00"/>
                          </a:highlight>
                          <a:latin typeface="Cambria Math" panose="02040503050406030204" pitchFamily="18" charset="0"/>
                          <a:ea typeface="Cambria Math" panose="02040503050406030204" pitchFamily="18" charset="0"/>
                        </a:rPr>
                        <m:t>)</m:t>
                      </m:r>
                    </m:oMath>
                  </m:oMathPara>
                </a14:m>
                <a:endParaRPr kumimoji="1" lang="en-US" altLang="ja-JP" sz="2400" dirty="0">
                  <a:highlight>
                    <a:srgbClr val="FFFF00"/>
                  </a:highlight>
                </a:endParaRPr>
              </a:p>
              <a:p>
                <a:pPr marL="0" indent="0">
                  <a:buNone/>
                </a:pPr>
                <a:r>
                  <a:rPr kumimoji="1" lang="en-US" altLang="ja-JP" sz="1600" dirty="0"/>
                  <a:t>(</a:t>
                </a:r>
                <a:r>
                  <a:rPr kumimoji="1" lang="ja-JP" altLang="en-US" sz="1600"/>
                  <a:t>評価尺度モデル</a:t>
                </a:r>
                <a:r>
                  <a:rPr kumimoji="1" lang="en-US" altLang="ja-JP" sz="1600" dirty="0"/>
                  <a:t>)</a:t>
                </a:r>
              </a:p>
              <a:p>
                <a:pPr marL="0" indent="0">
                  <a:buNone/>
                </a:pPr>
                <a14:m>
                  <m:oMathPara xmlns:m="http://schemas.openxmlformats.org/officeDocument/2006/math">
                    <m:oMathParaPr>
                      <m:jc m:val="centerGroup"/>
                    </m:oMathParaPr>
                    <m:oMath xmlns:m="http://schemas.openxmlformats.org/officeDocument/2006/math">
                      <m:func>
                        <m:funcPr>
                          <m:ctrlPr>
                            <a:rPr lang="en" altLang="ja-JP" sz="2400" i="1">
                              <a:latin typeface="Cambria Math" panose="02040503050406030204" pitchFamily="18" charset="0"/>
                            </a:rPr>
                          </m:ctrlPr>
                        </m:funcPr>
                        <m:fName>
                          <m:r>
                            <m:rPr>
                              <m:sty m:val="p"/>
                            </m:rPr>
                            <a:rPr lang="en" altLang="ja-JP" sz="2400">
                              <a:latin typeface="Cambria Math" panose="02040503050406030204" pitchFamily="18" charset="0"/>
                            </a:rPr>
                            <m:t>log</m:t>
                          </m:r>
                        </m:fName>
                        <m:e>
                          <m:f>
                            <m:fPr>
                              <m:ctrlPr>
                                <a:rPr lang="en" altLang="ja-JP" sz="2400" i="1">
                                  <a:latin typeface="Cambria Math" panose="02040503050406030204" pitchFamily="18" charset="0"/>
                                </a:rPr>
                              </m:ctrlPr>
                            </m:fPr>
                            <m:num>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𝑛𝑖𝑗</m:t>
                                  </m:r>
                                </m:sub>
                              </m:sSub>
                            </m:num>
                            <m:den>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𝑃</m:t>
                                  </m:r>
                                </m:e>
                                <m:sub>
                                  <m:r>
                                    <a:rPr lang="en-US" altLang="ja-JP" sz="2400" i="1">
                                      <a:latin typeface="Cambria Math" panose="02040503050406030204" pitchFamily="18" charset="0"/>
                                    </a:rPr>
                                    <m:t>𝑛𝑖</m:t>
                                  </m:r>
                                  <m:r>
                                    <a:rPr lang="en-US" altLang="ja-JP" sz="2400" i="1">
                                      <a:latin typeface="Cambria Math" panose="02040503050406030204" pitchFamily="18" charset="0"/>
                                    </a:rPr>
                                    <m:t>(1−</m:t>
                                  </m:r>
                                  <m:r>
                                    <a:rPr lang="en-US" altLang="ja-JP" sz="2400" i="1">
                                      <a:latin typeface="Cambria Math" panose="02040503050406030204" pitchFamily="18" charset="0"/>
                                    </a:rPr>
                                    <m:t>𝑗</m:t>
                                  </m:r>
                                  <m:r>
                                    <a:rPr lang="en-US" altLang="ja-JP" sz="2400" i="1">
                                      <a:latin typeface="Cambria Math" panose="02040503050406030204" pitchFamily="18" charset="0"/>
                                    </a:rPr>
                                    <m:t>)</m:t>
                                  </m:r>
                                </m:sub>
                              </m:sSub>
                            </m:den>
                          </m:f>
                        </m:e>
                      </m:func>
                      <m:r>
                        <a:rPr lang="en-US" altLang="ja-JP" sz="2400">
                          <a:latin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l-GR"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 </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𝛿</m:t>
                          </m:r>
                        </m:e>
                        <m:sub>
                          <m:r>
                            <a:rPr lang="en-US" altLang="ja-JP" sz="2400" i="1">
                              <a:latin typeface="Cambria Math" panose="02040503050406030204" pitchFamily="18" charset="0"/>
                              <a:ea typeface="Cambria Math" panose="02040503050406030204" pitchFamily="18" charset="0"/>
                            </a:rPr>
                            <m:t>𝑖𝑗</m:t>
                          </m:r>
                        </m:sub>
                      </m:sSub>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𝜃</m:t>
                          </m:r>
                        </m:e>
                        <m:sub>
                          <m:r>
                            <a:rPr lang="en-US" altLang="ja-JP" sz="2400" i="1">
                              <a:latin typeface="Cambria Math" panose="02040503050406030204" pitchFamily="18" charset="0"/>
                              <a:ea typeface="Cambria Math" panose="02040503050406030204" pitchFamily="18" charset="0"/>
                            </a:rPr>
                            <m:t>𝑛</m:t>
                          </m:r>
                        </m:sub>
                      </m:sSub>
                      <m:r>
                        <a:rPr lang="en-US" altLang="ja-JP" sz="2400" i="1">
                          <a:latin typeface="Cambria Math" panose="02040503050406030204" pitchFamily="18" charset="0"/>
                          <a:ea typeface="Cambria Math" panose="02040503050406030204" pitchFamily="18" charset="0"/>
                        </a:rPr>
                        <m:t>−</m:t>
                      </m:r>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𝛿</m:t>
                          </m:r>
                        </m:e>
                        <m:sub>
                          <m:r>
                            <a:rPr lang="en-US" altLang="ja-JP" sz="2400" b="0" i="1" smtClean="0">
                              <a:highlight>
                                <a:srgbClr val="FFFF00"/>
                              </a:highlight>
                              <a:latin typeface="Cambria Math" panose="02040503050406030204" pitchFamily="18" charset="0"/>
                              <a:ea typeface="Cambria Math" panose="02040503050406030204" pitchFamily="18" charset="0"/>
                            </a:rPr>
                            <m:t>𝑖</m:t>
                          </m:r>
                        </m:sub>
                      </m:sSub>
                      <m:r>
                        <a:rPr lang="en-US" altLang="ja-JP" sz="2400" i="1">
                          <a:highlight>
                            <a:srgbClr val="FFFF00"/>
                          </a:highlight>
                          <a:latin typeface="Cambria Math" panose="02040503050406030204" pitchFamily="18" charset="0"/>
                          <a:ea typeface="Cambria Math" panose="02040503050406030204" pitchFamily="18" charset="0"/>
                        </a:rPr>
                        <m:t>+</m:t>
                      </m:r>
                      <m:sSub>
                        <m:sSubPr>
                          <m:ctrlPr>
                            <a:rPr lang="en-US" altLang="ja-JP" sz="2400" i="1">
                              <a:highlight>
                                <a:srgbClr val="FFFF00"/>
                              </a:highlight>
                              <a:latin typeface="Cambria Math" panose="02040503050406030204" pitchFamily="18" charset="0"/>
                              <a:ea typeface="Cambria Math" panose="02040503050406030204" pitchFamily="18" charset="0"/>
                            </a:rPr>
                          </m:ctrlPr>
                        </m:sSubPr>
                        <m:e>
                          <m:r>
                            <a:rPr lang="en-US" altLang="ja-JP" sz="2400" i="1">
                              <a:highlight>
                                <a:srgbClr val="FFFF00"/>
                              </a:highlight>
                              <a:latin typeface="Cambria Math" panose="02040503050406030204" pitchFamily="18" charset="0"/>
                              <a:ea typeface="Cambria Math" panose="02040503050406030204" pitchFamily="18" charset="0"/>
                            </a:rPr>
                            <m:t>𝜏</m:t>
                          </m:r>
                        </m:e>
                        <m:sub>
                          <m:r>
                            <a:rPr lang="en-US" altLang="ja-JP" sz="2400" i="1">
                              <a:highlight>
                                <a:srgbClr val="FFFF00"/>
                              </a:highlight>
                              <a:latin typeface="Cambria Math" panose="02040503050406030204" pitchFamily="18" charset="0"/>
                              <a:ea typeface="Cambria Math" panose="02040503050406030204" pitchFamily="18" charset="0"/>
                            </a:rPr>
                            <m:t>𝑗</m:t>
                          </m:r>
                        </m:sub>
                      </m:sSub>
                      <m:r>
                        <a:rPr lang="en-US" altLang="ja-JP" sz="2400" i="1">
                          <a:highlight>
                            <a:srgbClr val="FFFF00"/>
                          </a:highlight>
                          <a:latin typeface="Cambria Math" panose="02040503050406030204" pitchFamily="18" charset="0"/>
                          <a:ea typeface="Cambria Math" panose="02040503050406030204" pitchFamily="18" charset="0"/>
                        </a:rPr>
                        <m:t>)</m:t>
                      </m:r>
                    </m:oMath>
                  </m:oMathPara>
                </a14:m>
                <a:endParaRPr lang="en-US" altLang="ja-JP" sz="2400" dirty="0">
                  <a:highlight>
                    <a:srgbClr val="FFFF00"/>
                  </a:highlight>
                </a:endParaRPr>
              </a:p>
              <a:p>
                <a:pPr marL="0" indent="0">
                  <a:buNone/>
                </a:pPr>
                <a:endParaRPr kumimoji="1" lang="ja-JP" altLang="en-US"/>
              </a:p>
            </p:txBody>
          </p:sp>
        </mc:Choice>
        <mc:Fallback xmlns="">
          <p:sp>
            <p:nvSpPr>
              <p:cNvPr id="3" name="コンテンツ プレースホルダー 2">
                <a:extLst>
                  <a:ext uri="{FF2B5EF4-FFF2-40B4-BE49-F238E27FC236}">
                    <a16:creationId xmlns:a16="http://schemas.microsoft.com/office/drawing/2014/main" id="{5AA3B670-AB97-0E47-BC4F-B29110F3E2CE}"/>
                  </a:ext>
                </a:extLst>
              </p:cNvPr>
              <p:cNvSpPr>
                <a:spLocks noGrp="1" noRot="1" noChangeAspect="1" noMove="1" noResize="1" noEditPoints="1" noAdjustHandles="1" noChangeArrowheads="1" noChangeShapeType="1" noTextEdit="1"/>
              </p:cNvSpPr>
              <p:nvPr>
                <p:ph idx="1"/>
              </p:nvPr>
            </p:nvSpPr>
            <p:spPr>
              <a:blipFill>
                <a:blip r:embed="rId3"/>
                <a:stretch>
                  <a:fillRect l="-965" t="-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4946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5DC2DA-7F32-C14D-B690-0DF632377A33}"/>
              </a:ext>
            </a:extLst>
          </p:cNvPr>
          <p:cNvSpPr>
            <a:spLocks noGrp="1"/>
          </p:cNvSpPr>
          <p:nvPr>
            <p:ph type="title"/>
          </p:nvPr>
        </p:nvSpPr>
        <p:spPr/>
        <p:txBody>
          <a:bodyPr/>
          <a:lstStyle/>
          <a:p>
            <a:r>
              <a:rPr kumimoji="1" lang="ja-JP" altLang="en-US"/>
              <a:t>これの原因だと思っているところ</a:t>
            </a:r>
          </a:p>
        </p:txBody>
      </p:sp>
      <p:sp>
        <p:nvSpPr>
          <p:cNvPr id="3" name="コンテンツ プレースホルダー 2">
            <a:extLst>
              <a:ext uri="{FF2B5EF4-FFF2-40B4-BE49-F238E27FC236}">
                <a16:creationId xmlns:a16="http://schemas.microsoft.com/office/drawing/2014/main" id="{3CB9DADA-8889-3F4D-8742-624D200CB7D7}"/>
              </a:ext>
            </a:extLst>
          </p:cNvPr>
          <p:cNvSpPr>
            <a:spLocks noGrp="1"/>
          </p:cNvSpPr>
          <p:nvPr>
            <p:ph idx="1"/>
          </p:nvPr>
        </p:nvSpPr>
        <p:spPr/>
        <p:txBody>
          <a:bodyPr/>
          <a:lstStyle/>
          <a:p>
            <a:r>
              <a:rPr kumimoji="1" lang="en-US" altLang="ja-JP" dirty="0" err="1"/>
              <a:t>Parameter_recovery</a:t>
            </a:r>
            <a:r>
              <a:rPr kumimoji="1" lang="ja-JP" altLang="en-US"/>
              <a:t>を実行するときと、</a:t>
            </a:r>
            <a:r>
              <a:rPr kumimoji="1" lang="en-US" altLang="ja-JP" dirty="0" err="1"/>
              <a:t>realdata_main</a:t>
            </a:r>
            <a:r>
              <a:rPr kumimoji="1" lang="ja-JP" altLang="en-US"/>
              <a:t>を実行する時で</a:t>
            </a:r>
            <a:r>
              <a:rPr kumimoji="1" lang="en-US" altLang="ja-JP" dirty="0" err="1"/>
              <a:t>mayu.R</a:t>
            </a:r>
            <a:r>
              <a:rPr kumimoji="1" lang="ja-JP" altLang="en-US"/>
              <a:t>の内容を変えないとエラーになる</a:t>
            </a:r>
            <a:r>
              <a:rPr lang="en-US" altLang="ja-JP" dirty="0"/>
              <a:t>(</a:t>
            </a:r>
            <a:r>
              <a:rPr lang="en-US" altLang="ja-JP" dirty="0" err="1"/>
              <a:t>Alpha_rt</a:t>
            </a:r>
            <a:r>
              <a:rPr lang="ja-JP" altLang="en-US"/>
              <a:t>と</a:t>
            </a:r>
            <a:r>
              <a:rPr lang="en-US" altLang="ja-JP" dirty="0" err="1"/>
              <a:t>category_prm</a:t>
            </a:r>
            <a:r>
              <a:rPr lang="ja-JP" altLang="en-US"/>
              <a:t>の添字</a:t>
            </a:r>
            <a:r>
              <a:rPr lang="en-US" altLang="ja-JP" dirty="0"/>
              <a:t>(</a:t>
            </a:r>
            <a:r>
              <a:rPr lang="ja-JP" altLang="en-US"/>
              <a:t>？</a:t>
            </a:r>
            <a:r>
              <a:rPr lang="en-US" altLang="ja-JP" dirty="0"/>
              <a:t>)</a:t>
            </a:r>
            <a:r>
              <a:rPr lang="ja-JP" altLang="en-US"/>
              <a:t>のところ</a:t>
            </a:r>
            <a:r>
              <a:rPr lang="en-US" altLang="ja-JP" dirty="0"/>
              <a:t>)</a:t>
            </a:r>
          </a:p>
          <a:p>
            <a:r>
              <a:rPr kumimoji="1" lang="ja-JP" altLang="en-US"/>
              <a:t>実データ実験とシミュレーション実験で共通している部分のコードに原因がある可能性が大きいのでは？</a:t>
            </a:r>
            <a:endParaRPr kumimoji="1" lang="en-US" altLang="ja-JP" dirty="0"/>
          </a:p>
          <a:p>
            <a:r>
              <a:rPr lang="ja-JP" altLang="en-US"/>
              <a:t>来週以降直したい</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2723936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9D8E33-C446-6C4A-A35A-C25981457D8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21A8C764-A77F-BA49-B56A-6FD182920C59}"/>
              </a:ext>
            </a:extLst>
          </p:cNvPr>
          <p:cNvSpPr>
            <a:spLocks noGrp="1"/>
          </p:cNvSpPr>
          <p:nvPr>
            <p:ph type="subTitle" idx="1"/>
          </p:nvPr>
        </p:nvSpPr>
        <p:spPr/>
        <p:txBody>
          <a:bodyPr/>
          <a:lstStyle/>
          <a:p>
            <a:r>
              <a:rPr kumimoji="1" lang="en-US" altLang="ja-JP"/>
              <a:t>8/10 </a:t>
            </a:r>
            <a:r>
              <a:rPr kumimoji="1" lang="ja-JP" altLang="en-US"/>
              <a:t>林真由</a:t>
            </a:r>
            <a:endParaRPr kumimoji="1" lang="en-US" altLang="ja-JP" dirty="0"/>
          </a:p>
          <a:p>
            <a:endParaRPr kumimoji="1" lang="ja-JP" altLang="en-US"/>
          </a:p>
        </p:txBody>
      </p:sp>
    </p:spTree>
    <p:extLst>
      <p:ext uri="{BB962C8B-B14F-4D97-AF65-F5344CB8AC3E}">
        <p14:creationId xmlns:p14="http://schemas.microsoft.com/office/powerpoint/2010/main" val="16891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02961-303F-3341-AE3E-B6F7A127765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CCDDA32B-4577-254E-86CC-731300719A22}"/>
              </a:ext>
            </a:extLst>
          </p:cNvPr>
          <p:cNvSpPr>
            <a:spLocks noGrp="1"/>
          </p:cNvSpPr>
          <p:nvPr>
            <p:ph idx="1"/>
          </p:nvPr>
        </p:nvSpPr>
        <p:spPr/>
        <p:txBody>
          <a:bodyPr/>
          <a:lstStyle/>
          <a:p>
            <a:r>
              <a:rPr kumimoji="1" lang="ja-JP" altLang="en-US"/>
              <a:t>シミュレーション実験を</a:t>
            </a:r>
            <a:r>
              <a:rPr kumimoji="1" lang="en-US" altLang="ja-JP" dirty="0" err="1"/>
              <a:t>alpha_rt</a:t>
            </a:r>
            <a:r>
              <a:rPr kumimoji="1" lang="ja-JP" altLang="en-US"/>
              <a:t>を抜いてやってみる</a:t>
            </a:r>
            <a:endParaRPr kumimoji="1" lang="en-US" altLang="ja-JP" dirty="0"/>
          </a:p>
          <a:p>
            <a:r>
              <a:rPr lang="en-US" altLang="ja-JP" dirty="0" err="1"/>
              <a:t>Alpha_rt</a:t>
            </a:r>
            <a:r>
              <a:rPr lang="ja-JP" altLang="en-US"/>
              <a:t>を生成する関数を書く</a:t>
            </a:r>
            <a:endParaRPr lang="en-US" altLang="ja-JP" dirty="0"/>
          </a:p>
          <a:p>
            <a:r>
              <a:rPr lang="ja-JP" altLang="en-US"/>
              <a:t>中間レポート少しだけ書いた</a:t>
            </a:r>
            <a:endParaRPr lang="en-US" altLang="ja-JP" dirty="0"/>
          </a:p>
          <a:p>
            <a:endParaRPr lang="en-US" altLang="ja-JP" dirty="0"/>
          </a:p>
          <a:p>
            <a:r>
              <a:rPr kumimoji="1" lang="ja-JP" altLang="en-US"/>
              <a:t>ワクチンを打ちました</a:t>
            </a:r>
            <a:endParaRPr kumimoji="1" lang="en-US" altLang="ja-JP" dirty="0"/>
          </a:p>
          <a:p>
            <a:r>
              <a:rPr kumimoji="1" lang="ja-JP" altLang="en-US"/>
              <a:t>採点終わりました</a:t>
            </a:r>
          </a:p>
        </p:txBody>
      </p:sp>
    </p:spTree>
    <p:extLst>
      <p:ext uri="{BB962C8B-B14F-4D97-AF65-F5344CB8AC3E}">
        <p14:creationId xmlns:p14="http://schemas.microsoft.com/office/powerpoint/2010/main" val="358587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6367-23D9-4F48-BC5B-F02F8A01FEC5}"/>
              </a:ext>
            </a:extLst>
          </p:cNvPr>
          <p:cNvSpPr>
            <a:spLocks noGrp="1"/>
          </p:cNvSpPr>
          <p:nvPr>
            <p:ph type="title"/>
          </p:nvPr>
        </p:nvSpPr>
        <p:spPr/>
        <p:txBody>
          <a:bodyPr/>
          <a:lstStyle/>
          <a:p>
            <a:r>
              <a:rPr kumimoji="1" lang="ja-JP" altLang="en-US"/>
              <a:t>結果</a:t>
            </a:r>
          </a:p>
        </p:txBody>
      </p:sp>
      <p:sp>
        <p:nvSpPr>
          <p:cNvPr id="3" name="コンテンツ プレースホルダー 2">
            <a:extLst>
              <a:ext uri="{FF2B5EF4-FFF2-40B4-BE49-F238E27FC236}">
                <a16:creationId xmlns:a16="http://schemas.microsoft.com/office/drawing/2014/main" id="{E392A830-61DA-6A40-89DB-A4602AA79BC9}"/>
              </a:ext>
            </a:extLst>
          </p:cNvPr>
          <p:cNvSpPr>
            <a:spLocks noGrp="1"/>
          </p:cNvSpPr>
          <p:nvPr>
            <p:ph idx="1"/>
          </p:nvPr>
        </p:nvSpPr>
        <p:spPr/>
        <p:txBody>
          <a:bodyPr/>
          <a:lstStyle/>
          <a:p>
            <a:r>
              <a:rPr kumimoji="1" lang="en-US" altLang="ja-JP" dirty="0" err="1"/>
              <a:t>Alpha_Rt</a:t>
            </a:r>
            <a:r>
              <a:rPr kumimoji="1" lang="ja-JP" altLang="en-US"/>
              <a:t>を消してやってみたがあまり変わらず</a:t>
            </a:r>
            <a:r>
              <a:rPr kumimoji="1" lang="en-US" altLang="ja-JP" dirty="0"/>
              <a:t>...</a:t>
            </a:r>
            <a:r>
              <a:rPr kumimoji="1" lang="ja-JP" altLang="en-US"/>
              <a:t>？</a:t>
            </a:r>
          </a:p>
        </p:txBody>
      </p:sp>
      <p:pic>
        <p:nvPicPr>
          <p:cNvPr id="4" name="図 3">
            <a:extLst>
              <a:ext uri="{FF2B5EF4-FFF2-40B4-BE49-F238E27FC236}">
                <a16:creationId xmlns:a16="http://schemas.microsoft.com/office/drawing/2014/main" id="{1B2C63E9-15A9-EC44-ACB6-EF445CD991B2}"/>
              </a:ext>
            </a:extLst>
          </p:cNvPr>
          <p:cNvPicPr>
            <a:picLocks noChangeAspect="1"/>
          </p:cNvPicPr>
          <p:nvPr/>
        </p:nvPicPr>
        <p:blipFill>
          <a:blip r:embed="rId2"/>
          <a:stretch>
            <a:fillRect/>
          </a:stretch>
        </p:blipFill>
        <p:spPr>
          <a:xfrm>
            <a:off x="1385298" y="2501900"/>
            <a:ext cx="4572000" cy="3810000"/>
          </a:xfrm>
          <a:prstGeom prst="rect">
            <a:avLst/>
          </a:prstGeom>
        </p:spPr>
      </p:pic>
      <p:pic>
        <p:nvPicPr>
          <p:cNvPr id="5" name="図 4">
            <a:extLst>
              <a:ext uri="{FF2B5EF4-FFF2-40B4-BE49-F238E27FC236}">
                <a16:creationId xmlns:a16="http://schemas.microsoft.com/office/drawing/2014/main" id="{59C95CA2-A4B9-3640-ADD4-7DD9072673DA}"/>
              </a:ext>
            </a:extLst>
          </p:cNvPr>
          <p:cNvPicPr>
            <a:picLocks noChangeAspect="1"/>
          </p:cNvPicPr>
          <p:nvPr/>
        </p:nvPicPr>
        <p:blipFill>
          <a:blip r:embed="rId3"/>
          <a:stretch>
            <a:fillRect/>
          </a:stretch>
        </p:blipFill>
        <p:spPr>
          <a:xfrm>
            <a:off x="6096000" y="2501900"/>
            <a:ext cx="4572000" cy="3810000"/>
          </a:xfrm>
          <a:prstGeom prst="rect">
            <a:avLst/>
          </a:prstGeom>
        </p:spPr>
      </p:pic>
    </p:spTree>
    <p:extLst>
      <p:ext uri="{BB962C8B-B14F-4D97-AF65-F5344CB8AC3E}">
        <p14:creationId xmlns:p14="http://schemas.microsoft.com/office/powerpoint/2010/main" val="396595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EC4D8-D3BE-9144-9AA5-F5D4C2C4A13E}"/>
              </a:ext>
            </a:extLst>
          </p:cNvPr>
          <p:cNvSpPr>
            <a:spLocks noGrp="1"/>
          </p:cNvSpPr>
          <p:nvPr>
            <p:ph type="title"/>
          </p:nvPr>
        </p:nvSpPr>
        <p:spPr/>
        <p:txBody>
          <a:bodyPr/>
          <a:lstStyle/>
          <a:p>
            <a:r>
              <a:rPr kumimoji="1" lang="en-US" altLang="ja-JP" dirty="0" err="1"/>
              <a:t>alpha_rt</a:t>
            </a:r>
            <a:r>
              <a:rPr kumimoji="1" lang="ja-JP" altLang="en-US"/>
              <a:t>がある時の結果</a:t>
            </a:r>
          </a:p>
        </p:txBody>
      </p:sp>
      <p:pic>
        <p:nvPicPr>
          <p:cNvPr id="4" name="図 3">
            <a:extLst>
              <a:ext uri="{FF2B5EF4-FFF2-40B4-BE49-F238E27FC236}">
                <a16:creationId xmlns:a16="http://schemas.microsoft.com/office/drawing/2014/main" id="{D1C6CD50-BBF5-7B4B-BD9D-025B82F13C3B}"/>
              </a:ext>
            </a:extLst>
          </p:cNvPr>
          <p:cNvPicPr>
            <a:picLocks noChangeAspect="1"/>
          </p:cNvPicPr>
          <p:nvPr/>
        </p:nvPicPr>
        <p:blipFill>
          <a:blip r:embed="rId2"/>
          <a:stretch>
            <a:fillRect/>
          </a:stretch>
        </p:blipFill>
        <p:spPr>
          <a:xfrm>
            <a:off x="932249" y="2075746"/>
            <a:ext cx="5384800" cy="3810000"/>
          </a:xfrm>
          <a:prstGeom prst="rect">
            <a:avLst/>
          </a:prstGeom>
        </p:spPr>
      </p:pic>
      <p:pic>
        <p:nvPicPr>
          <p:cNvPr id="5" name="コンテンツ プレースホルダー 4">
            <a:extLst>
              <a:ext uri="{FF2B5EF4-FFF2-40B4-BE49-F238E27FC236}">
                <a16:creationId xmlns:a16="http://schemas.microsoft.com/office/drawing/2014/main" id="{6CEC2722-4284-E340-A429-6C600E2D678D}"/>
              </a:ext>
            </a:extLst>
          </p:cNvPr>
          <p:cNvPicPr>
            <a:picLocks noGrp="1" noChangeAspect="1"/>
          </p:cNvPicPr>
          <p:nvPr>
            <p:ph idx="1"/>
          </p:nvPr>
        </p:nvPicPr>
        <p:blipFill>
          <a:blip r:embed="rId3"/>
          <a:stretch>
            <a:fillRect/>
          </a:stretch>
        </p:blipFill>
        <p:spPr>
          <a:xfrm>
            <a:off x="6096000" y="2075746"/>
            <a:ext cx="5537200" cy="3810000"/>
          </a:xfrm>
          <a:prstGeom prst="rect">
            <a:avLst/>
          </a:prstGeom>
        </p:spPr>
      </p:pic>
    </p:spTree>
    <p:extLst>
      <p:ext uri="{BB962C8B-B14F-4D97-AF65-F5344CB8AC3E}">
        <p14:creationId xmlns:p14="http://schemas.microsoft.com/office/powerpoint/2010/main" val="35452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17B43-183E-7D44-9022-D91530F09FF9}"/>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AD29BAAE-6BB3-CA44-A7A5-170BB1F2B7D8}"/>
              </a:ext>
            </a:extLst>
          </p:cNvPr>
          <p:cNvSpPr>
            <a:spLocks noGrp="1"/>
          </p:cNvSpPr>
          <p:nvPr>
            <p:ph idx="1"/>
          </p:nvPr>
        </p:nvSpPr>
        <p:spPr/>
        <p:txBody>
          <a:bodyPr/>
          <a:lstStyle/>
          <a:p>
            <a:r>
              <a:rPr kumimoji="1" lang="en-US" altLang="ja-JP" dirty="0" err="1"/>
              <a:t>Alpha_rt</a:t>
            </a:r>
            <a:r>
              <a:rPr kumimoji="1" lang="ja-JP" altLang="en-US"/>
              <a:t>をなくして既存モデルの方も回してみる</a:t>
            </a:r>
            <a:endParaRPr kumimoji="1" lang="en-US" altLang="ja-JP" dirty="0"/>
          </a:p>
          <a:p>
            <a:r>
              <a:rPr kumimoji="1" lang="ja-JP" altLang="en-US"/>
              <a:t>間違ってる箇所を探す</a:t>
            </a:r>
            <a:endParaRPr kumimoji="1" lang="en-US" altLang="ja-JP" dirty="0"/>
          </a:p>
          <a:p>
            <a:r>
              <a:rPr lang="ja-JP" altLang="en-US"/>
              <a:t>データ生成が違う？</a:t>
            </a:r>
            <a:endParaRPr kumimoji="1" lang="ja-JP" altLang="en-US"/>
          </a:p>
        </p:txBody>
      </p:sp>
    </p:spTree>
    <p:extLst>
      <p:ext uri="{BB962C8B-B14F-4D97-AF65-F5344CB8AC3E}">
        <p14:creationId xmlns:p14="http://schemas.microsoft.com/office/powerpoint/2010/main" val="1471998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16219-89D8-4B49-B869-B5F5CBC46309}"/>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055D262D-5BF3-0F49-9231-C1FC5A779E82}"/>
              </a:ext>
            </a:extLst>
          </p:cNvPr>
          <p:cNvSpPr>
            <a:spLocks noGrp="1"/>
          </p:cNvSpPr>
          <p:nvPr>
            <p:ph type="subTitle" idx="1"/>
          </p:nvPr>
        </p:nvSpPr>
        <p:spPr/>
        <p:txBody>
          <a:bodyPr/>
          <a:lstStyle/>
          <a:p>
            <a:r>
              <a:rPr kumimoji="1" lang="ja-JP" altLang="en-US"/>
              <a:t>林真由</a:t>
            </a:r>
            <a:endParaRPr kumimoji="1" lang="en-US" altLang="ja-JP" dirty="0"/>
          </a:p>
          <a:p>
            <a:r>
              <a:rPr lang="en-US" altLang="ja-JP" dirty="0"/>
              <a:t>8/17</a:t>
            </a:r>
            <a:endParaRPr kumimoji="1" lang="ja-JP" altLang="en-US"/>
          </a:p>
        </p:txBody>
      </p:sp>
    </p:spTree>
    <p:extLst>
      <p:ext uri="{BB962C8B-B14F-4D97-AF65-F5344CB8AC3E}">
        <p14:creationId xmlns:p14="http://schemas.microsoft.com/office/powerpoint/2010/main" val="2388362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181A2-32AB-7C43-86F8-58C7AEDDB08D}"/>
              </a:ext>
            </a:extLst>
          </p:cNvPr>
          <p:cNvSpPr>
            <a:spLocks noGrp="1"/>
          </p:cNvSpPr>
          <p:nvPr>
            <p:ph type="title"/>
          </p:nvPr>
        </p:nvSpPr>
        <p:spPr/>
        <p:txBody>
          <a:bodyPr/>
          <a:lstStyle/>
          <a:p>
            <a:r>
              <a:rPr lang="ja-JP" altLang="en-US"/>
              <a:t>今週やったこと</a:t>
            </a:r>
            <a:endParaRPr kumimoji="1" lang="ja-JP" altLang="en-US"/>
          </a:p>
        </p:txBody>
      </p:sp>
      <p:sp>
        <p:nvSpPr>
          <p:cNvPr id="3" name="コンテンツ プレースホルダー 2">
            <a:extLst>
              <a:ext uri="{FF2B5EF4-FFF2-40B4-BE49-F238E27FC236}">
                <a16:creationId xmlns:a16="http://schemas.microsoft.com/office/drawing/2014/main" id="{6575E497-438C-9E4B-B796-E4B060F209E9}"/>
              </a:ext>
            </a:extLst>
          </p:cNvPr>
          <p:cNvSpPr>
            <a:spLocks noGrp="1"/>
          </p:cNvSpPr>
          <p:nvPr>
            <p:ph idx="1"/>
          </p:nvPr>
        </p:nvSpPr>
        <p:spPr/>
        <p:txBody>
          <a:bodyPr/>
          <a:lstStyle/>
          <a:p>
            <a:r>
              <a:rPr kumimoji="1" lang="ja-JP" altLang="en-US"/>
              <a:t>デバッグ</a:t>
            </a:r>
          </a:p>
        </p:txBody>
      </p:sp>
    </p:spTree>
    <p:extLst>
      <p:ext uri="{BB962C8B-B14F-4D97-AF65-F5344CB8AC3E}">
        <p14:creationId xmlns:p14="http://schemas.microsoft.com/office/powerpoint/2010/main" val="242908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05CDF-6AC3-3D42-9135-5822BC546031}"/>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F03B63D5-9902-B447-8D89-70AE5D24702B}"/>
              </a:ext>
            </a:extLst>
          </p:cNvPr>
          <p:cNvSpPr>
            <a:spLocks noGrp="1"/>
          </p:cNvSpPr>
          <p:nvPr>
            <p:ph idx="1"/>
          </p:nvPr>
        </p:nvSpPr>
        <p:spPr/>
        <p:txBody>
          <a:bodyPr>
            <a:normAutofit lnSpcReduction="10000"/>
          </a:bodyPr>
          <a:lstStyle/>
          <a:p>
            <a:r>
              <a:rPr kumimoji="1" lang="ja-JP" altLang="en-US"/>
              <a:t>既存モデル</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en-US" altLang="ja-JP" dirty="0" err="1"/>
              <a:t>Beta_rk</a:t>
            </a:r>
            <a:r>
              <a:rPr lang="ja-JP" altLang="en-US"/>
              <a:t>に関するところがまだ</a:t>
            </a:r>
            <a:r>
              <a:rPr lang="en-US" altLang="ja-JP" dirty="0"/>
              <a:t>NA</a:t>
            </a:r>
            <a:r>
              <a:rPr lang="ja-JP" altLang="en-US"/>
              <a:t>になってしまった</a:t>
            </a:r>
            <a:endParaRPr lang="en-US" altLang="ja-JP" dirty="0"/>
          </a:p>
          <a:p>
            <a:r>
              <a:rPr lang="ja-JP" altLang="en-US"/>
              <a:t>まだ微妙に結果が悪い</a:t>
            </a:r>
            <a:endParaRPr lang="en-US" altLang="ja-JP" dirty="0"/>
          </a:p>
        </p:txBody>
      </p:sp>
      <p:pic>
        <p:nvPicPr>
          <p:cNvPr id="4" name="図 3">
            <a:extLst>
              <a:ext uri="{FF2B5EF4-FFF2-40B4-BE49-F238E27FC236}">
                <a16:creationId xmlns:a16="http://schemas.microsoft.com/office/drawing/2014/main" id="{03E7D63A-133C-8948-9D26-39FDAA794C6F}"/>
              </a:ext>
            </a:extLst>
          </p:cNvPr>
          <p:cNvPicPr>
            <a:picLocks noChangeAspect="1"/>
          </p:cNvPicPr>
          <p:nvPr/>
        </p:nvPicPr>
        <p:blipFill>
          <a:blip r:embed="rId2"/>
          <a:stretch>
            <a:fillRect/>
          </a:stretch>
        </p:blipFill>
        <p:spPr>
          <a:xfrm>
            <a:off x="642550" y="2424427"/>
            <a:ext cx="11166389" cy="2535895"/>
          </a:xfrm>
          <a:prstGeom prst="rect">
            <a:avLst/>
          </a:prstGeom>
        </p:spPr>
      </p:pic>
    </p:spTree>
    <p:extLst>
      <p:ext uri="{BB962C8B-B14F-4D97-AF65-F5344CB8AC3E}">
        <p14:creationId xmlns:p14="http://schemas.microsoft.com/office/powerpoint/2010/main" val="3347690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E81AB-F377-0840-AEF4-E8234C3FBC36}"/>
              </a:ext>
            </a:extLst>
          </p:cNvPr>
          <p:cNvSpPr>
            <a:spLocks noGrp="1"/>
          </p:cNvSpPr>
          <p:nvPr>
            <p:ph type="title"/>
          </p:nvPr>
        </p:nvSpPr>
        <p:spPr/>
        <p:txBody>
          <a:bodyPr/>
          <a:lstStyle/>
          <a:p>
            <a:r>
              <a:rPr kumimoji="1" lang="ja-JP" altLang="en-US"/>
              <a:t>直して回した結果</a:t>
            </a:r>
          </a:p>
        </p:txBody>
      </p:sp>
      <p:sp>
        <p:nvSpPr>
          <p:cNvPr id="3" name="コンテンツ プレースホルダー 2">
            <a:extLst>
              <a:ext uri="{FF2B5EF4-FFF2-40B4-BE49-F238E27FC236}">
                <a16:creationId xmlns:a16="http://schemas.microsoft.com/office/drawing/2014/main" id="{C4AB947B-545B-AB4A-87B6-233BBC6438D8}"/>
              </a:ext>
            </a:extLst>
          </p:cNvPr>
          <p:cNvSpPr>
            <a:spLocks noGrp="1"/>
          </p:cNvSpPr>
          <p:nvPr>
            <p:ph idx="1"/>
          </p:nvPr>
        </p:nvSpPr>
        <p:spPr/>
        <p:txBody>
          <a:bodyPr/>
          <a:lstStyle/>
          <a:p>
            <a:r>
              <a:rPr kumimoji="1" lang="ja-JP" altLang="en-US"/>
              <a:t>提案モデル</a:t>
            </a:r>
          </a:p>
        </p:txBody>
      </p:sp>
      <p:pic>
        <p:nvPicPr>
          <p:cNvPr id="5" name="図 4">
            <a:extLst>
              <a:ext uri="{FF2B5EF4-FFF2-40B4-BE49-F238E27FC236}">
                <a16:creationId xmlns:a16="http://schemas.microsoft.com/office/drawing/2014/main" id="{CE2F9037-03CF-0549-B9FA-87E9B91AE037}"/>
              </a:ext>
            </a:extLst>
          </p:cNvPr>
          <p:cNvPicPr>
            <a:picLocks noChangeAspect="1"/>
          </p:cNvPicPr>
          <p:nvPr/>
        </p:nvPicPr>
        <p:blipFill>
          <a:blip r:embed="rId2"/>
          <a:stretch>
            <a:fillRect/>
          </a:stretch>
        </p:blipFill>
        <p:spPr>
          <a:xfrm>
            <a:off x="498389" y="2598125"/>
            <a:ext cx="11195222" cy="2990709"/>
          </a:xfrm>
          <a:prstGeom prst="rect">
            <a:avLst/>
          </a:prstGeom>
        </p:spPr>
      </p:pic>
    </p:spTree>
    <p:extLst>
      <p:ext uri="{BB962C8B-B14F-4D97-AF65-F5344CB8AC3E}">
        <p14:creationId xmlns:p14="http://schemas.microsoft.com/office/powerpoint/2010/main" val="6659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891DE-773B-B544-8D1C-2BDC06775D03}"/>
              </a:ext>
            </a:extLst>
          </p:cNvPr>
          <p:cNvSpPr>
            <a:spLocks noGrp="1"/>
          </p:cNvSpPr>
          <p:nvPr>
            <p:ph type="title"/>
          </p:nvPr>
        </p:nvSpPr>
        <p:spPr/>
        <p:txBody>
          <a:bodyPr/>
          <a:lstStyle/>
          <a:p>
            <a:r>
              <a:rPr kumimoji="1" lang="ja-JP" altLang="en-US"/>
              <a:t>ファセットモデルとその拡張</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D36EC3-7AA3-944E-9B81-6138AA0DB6FF}"/>
                  </a:ext>
                </a:extLst>
              </p:cNvPr>
              <p:cNvSpPr>
                <a:spLocks noGrp="1"/>
              </p:cNvSpPr>
              <p:nvPr>
                <p:ph idx="1"/>
              </p:nvPr>
            </p:nvSpPr>
            <p:spPr/>
            <p:txBody>
              <a:bodyPr>
                <a:normAutofit fontScale="92500"/>
              </a:bodyPr>
              <a:lstStyle/>
              <a:p>
                <a:r>
                  <a:rPr kumimoji="1" lang="ja-JP" altLang="en-US"/>
                  <a:t>前のページのモデルは評価者の特性</a:t>
                </a:r>
                <a:r>
                  <a:rPr kumimoji="1" lang="en-US" altLang="ja-JP" dirty="0"/>
                  <a:t>(</a:t>
                </a:r>
                <a:r>
                  <a:rPr kumimoji="1" lang="ja-JP" altLang="en-US"/>
                  <a:t>厳しさとか</a:t>
                </a:r>
                <a:r>
                  <a:rPr kumimoji="1" lang="en-US" altLang="ja-JP" dirty="0"/>
                  <a:t>)</a:t>
                </a:r>
                <a:r>
                  <a:rPr kumimoji="1" lang="ja-JP" altLang="en-US"/>
                  <a:t>を考慮していない</a:t>
                </a:r>
                <a:endParaRPr kumimoji="1" lang="en-US" altLang="ja-JP" dirty="0"/>
              </a:p>
              <a:p>
                <a:r>
                  <a:rPr lang="ja-JP" altLang="en-US"/>
                  <a:t>評価者の厳しさのパラメータ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m:t>
                        </m:r>
                      </m:sub>
                    </m:sSub>
                  </m:oMath>
                </a14:m>
                <a:r>
                  <a:rPr lang="en-US" altLang="ja-JP" dirty="0"/>
                  <a:t>)</a:t>
                </a:r>
                <a:r>
                  <a:rPr lang="ja-JP" altLang="en-US"/>
                  <a:t>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m:t>
                              </m:r>
                            </m:sub>
                          </m:sSub>
                        </m:e>
                      </m:func>
                    </m:oMath>
                  </m:oMathPara>
                </a14:m>
                <a:endParaRPr kumimoji="1" lang="en-US" altLang="ja-JP" dirty="0"/>
              </a:p>
              <a:p>
                <a:pPr marL="0" indent="0" algn="ctr">
                  <a:buNone/>
                </a:pPr>
                <a:r>
                  <a:rPr kumimoji="1" lang="ja-JP" altLang="en-US">
                    <a:solidFill>
                      <a:srgbClr val="FF0000"/>
                    </a:solidFill>
                  </a:rPr>
                  <a:t>ファセットモデル</a:t>
                </a:r>
                <a:endParaRPr kumimoji="1" lang="en-US" altLang="ja-JP" dirty="0">
                  <a:solidFill>
                    <a:srgbClr val="FF0000"/>
                  </a:solidFill>
                </a:endParaRPr>
              </a:p>
              <a:p>
                <a:r>
                  <a:rPr kumimoji="1" lang="ja-JP" altLang="en-US"/>
                  <a:t>実際には、評価者の厳しさ</a:t>
                </a:r>
                <a:r>
                  <a:rPr lang="ja-JP" altLang="en-US"/>
                  <a:t>は一定ではない</a:t>
                </a:r>
                <a:r>
                  <a:rPr lang="en-US" altLang="ja-JP" dirty="0"/>
                  <a:t>(</a:t>
                </a:r>
                <a:r>
                  <a:rPr lang="ja-JP" altLang="en-US"/>
                  <a:t>評価対象によって変わる</a:t>
                </a:r>
                <a:r>
                  <a:rPr lang="en-US" altLang="ja-JP" dirty="0"/>
                  <a:t>)</a:t>
                </a:r>
                <a:r>
                  <a:rPr lang="ja-JP" altLang="en-US"/>
                  <a:t>ので</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smtClean="0">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𝛾</m:t>
                              </m:r>
                            </m:e>
                            <m:sub>
                              <m:r>
                                <a:rPr lang="en-US" altLang="ja-JP" b="0" i="1" smtClean="0">
                                  <a:highlight>
                                    <a:srgbClr val="FFFF00"/>
                                  </a:highlight>
                                  <a:latin typeface="Cambria Math" panose="02040503050406030204" pitchFamily="18" charset="0"/>
                                  <a:ea typeface="Cambria Math" panose="02040503050406030204" pitchFamily="18" charset="0"/>
                                </a:rPr>
                                <m:t>𝑛𝑘</m:t>
                              </m:r>
                            </m:sub>
                          </m:sSub>
                        </m:e>
                      </m:func>
                    </m:oMath>
                  </m:oMathPara>
                </a14:m>
                <a:endParaRPr kumimoji="1" lang="en-US" altLang="ja-JP" dirty="0"/>
              </a:p>
              <a:p>
                <a:pPr marL="0" indent="0" algn="ctr">
                  <a:buNone/>
                </a:pP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𝑛𝑘</m:t>
                        </m:r>
                      </m:sub>
                    </m:sSub>
                  </m:oMath>
                </a14:m>
                <a:r>
                  <a:rPr lang="ja-JP" altLang="en-US"/>
                  <a:t>は評価者</a:t>
                </a:r>
                <a14:m>
                  <m:oMath xmlns:m="http://schemas.openxmlformats.org/officeDocument/2006/math">
                    <m:r>
                      <a:rPr lang="en-US" altLang="ja-JP" b="0" i="1" smtClean="0">
                        <a:latin typeface="Cambria Math" panose="02040503050406030204" pitchFamily="18" charset="0"/>
                      </a:rPr>
                      <m:t>𝑘</m:t>
                    </m:r>
                  </m:oMath>
                </a14:m>
                <a:r>
                  <a:rPr lang="ja-JP" altLang="en-US"/>
                  <a:t>の被評価者</a:t>
                </a:r>
                <a14:m>
                  <m:oMath xmlns:m="http://schemas.openxmlformats.org/officeDocument/2006/math">
                    <m:r>
                      <a:rPr lang="en-US" altLang="ja-JP" b="0" i="1" smtClean="0">
                        <a:latin typeface="Cambria Math" panose="02040503050406030204" pitchFamily="18" charset="0"/>
                      </a:rPr>
                      <m:t>𝑛</m:t>
                    </m:r>
                  </m:oMath>
                </a14:m>
                <a:r>
                  <a:rPr lang="ja-JP" altLang="en-US"/>
                  <a:t>に対する厳しさ</a:t>
                </a:r>
                <a:r>
                  <a:rPr lang="en-US" altLang="ja-JP" dirty="0"/>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D36EC3-7AA3-944E-9B81-6138AA0DB6FF}"/>
                  </a:ext>
                </a:extLst>
              </p:cNvPr>
              <p:cNvSpPr>
                <a:spLocks noGrp="1" noRot="1" noChangeAspect="1" noMove="1" noResize="1" noEditPoints="1" noAdjustHandles="1" noChangeArrowheads="1" noChangeShapeType="1" noTextEdit="1"/>
              </p:cNvSpPr>
              <p:nvPr>
                <p:ph idx="1"/>
              </p:nvPr>
            </p:nvSpPr>
            <p:spPr>
              <a:blipFill>
                <a:blip r:embed="rId3"/>
                <a:stretch>
                  <a:fillRect l="-965" t="-2035" b="-20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9486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B1A9-4590-3F40-A826-BE35FF4B6DFD}"/>
              </a:ext>
            </a:extLst>
          </p:cNvPr>
          <p:cNvSpPr>
            <a:spLocks noGrp="1"/>
          </p:cNvSpPr>
          <p:nvPr>
            <p:ph type="title"/>
          </p:nvPr>
        </p:nvSpPr>
        <p:spPr/>
        <p:txBody>
          <a:bodyPr/>
          <a:lstStyle/>
          <a:p>
            <a:r>
              <a:rPr lang="ja-JP" altLang="en-US"/>
              <a:t>明日から</a:t>
            </a:r>
            <a:r>
              <a:rPr kumimoji="1" lang="ja-JP" altLang="en-US"/>
              <a:t>やること</a:t>
            </a:r>
          </a:p>
        </p:txBody>
      </p:sp>
      <p:sp>
        <p:nvSpPr>
          <p:cNvPr id="3" name="コンテンツ プレースホルダー 2">
            <a:extLst>
              <a:ext uri="{FF2B5EF4-FFF2-40B4-BE49-F238E27FC236}">
                <a16:creationId xmlns:a16="http://schemas.microsoft.com/office/drawing/2014/main" id="{FA509526-CF02-DA4C-AB25-EEDBBBF6CFA0}"/>
              </a:ext>
            </a:extLst>
          </p:cNvPr>
          <p:cNvSpPr>
            <a:spLocks noGrp="1"/>
          </p:cNvSpPr>
          <p:nvPr>
            <p:ph idx="1"/>
          </p:nvPr>
        </p:nvSpPr>
        <p:spPr/>
        <p:txBody>
          <a:bodyPr/>
          <a:lstStyle/>
          <a:p>
            <a:r>
              <a:rPr kumimoji="1" lang="en-US" altLang="ja-JP" dirty="0" err="1"/>
              <a:t>Alpha_rt</a:t>
            </a:r>
            <a:r>
              <a:rPr lang="ja-JP" altLang="en-US"/>
              <a:t>を生成する関数を作って、</a:t>
            </a:r>
            <a:r>
              <a:rPr lang="en-US" altLang="ja-JP" dirty="0" err="1"/>
              <a:t>alpha_rt</a:t>
            </a:r>
            <a:r>
              <a:rPr lang="ja-JP" altLang="en-US"/>
              <a:t>も入れて回す</a:t>
            </a:r>
            <a:endParaRPr lang="en-US" altLang="ja-JP" dirty="0"/>
          </a:p>
          <a:p>
            <a:r>
              <a:rPr kumimoji="1" lang="en-US" altLang="ja-JP" dirty="0" err="1"/>
              <a:t>Beta_rk</a:t>
            </a:r>
            <a:r>
              <a:rPr kumimoji="1" lang="ja-JP" altLang="en-US"/>
              <a:t>が</a:t>
            </a:r>
            <a:r>
              <a:rPr kumimoji="1" lang="en-US" altLang="ja-JP" dirty="0"/>
              <a:t>NA</a:t>
            </a:r>
            <a:r>
              <a:rPr kumimoji="1" lang="ja-JP" altLang="en-US"/>
              <a:t>になってしまう原因を探す→多分パラメータ生成の部分</a:t>
            </a:r>
            <a:r>
              <a:rPr kumimoji="1" lang="en-US" altLang="ja-JP" dirty="0"/>
              <a:t>-&gt;</a:t>
            </a:r>
            <a:r>
              <a:rPr kumimoji="1" lang="en-US" altLang="ja-JP" dirty="0" err="1"/>
              <a:t>est_param</a:t>
            </a:r>
            <a:r>
              <a:rPr kumimoji="1" lang="ja-JP" altLang="en-US"/>
              <a:t>と</a:t>
            </a:r>
            <a:r>
              <a:rPr kumimoji="1" lang="en-US" altLang="ja-JP" dirty="0" err="1"/>
              <a:t>true_param</a:t>
            </a:r>
            <a:r>
              <a:rPr kumimoji="1" lang="ja-JP" altLang="en-US"/>
              <a:t>どっちも</a:t>
            </a:r>
            <a:endParaRPr kumimoji="1" lang="en-US" altLang="ja-JP" dirty="0"/>
          </a:p>
          <a:p>
            <a:endParaRPr lang="en-US" altLang="ja-JP" dirty="0"/>
          </a:p>
          <a:p>
            <a:r>
              <a:rPr lang="ja-JP" altLang="en-US"/>
              <a:t>中間レポートも頑張ります</a:t>
            </a:r>
            <a:endParaRPr kumimoji="1" lang="ja-JP" altLang="en-US"/>
          </a:p>
        </p:txBody>
      </p:sp>
    </p:spTree>
    <p:extLst>
      <p:ext uri="{BB962C8B-B14F-4D97-AF65-F5344CB8AC3E}">
        <p14:creationId xmlns:p14="http://schemas.microsoft.com/office/powerpoint/2010/main" val="42783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348D6-7102-A54D-A150-777E5216522E}"/>
              </a:ext>
            </a:extLst>
          </p:cNvPr>
          <p:cNvSpPr>
            <a:spLocks noGrp="1"/>
          </p:cNvSpPr>
          <p:nvPr>
            <p:ph type="ctrTitle"/>
          </p:nvPr>
        </p:nvSpPr>
        <p:spPr/>
        <p:txBody>
          <a:bodyPr/>
          <a:lstStyle/>
          <a:p>
            <a:r>
              <a:rPr lang="ja-JP" altLang="en-US"/>
              <a:t>進捗報告</a:t>
            </a:r>
            <a:endParaRPr kumimoji="1" lang="ja-JP" altLang="en-US"/>
          </a:p>
        </p:txBody>
      </p:sp>
      <p:sp>
        <p:nvSpPr>
          <p:cNvPr id="3" name="字幕 2">
            <a:extLst>
              <a:ext uri="{FF2B5EF4-FFF2-40B4-BE49-F238E27FC236}">
                <a16:creationId xmlns:a16="http://schemas.microsoft.com/office/drawing/2014/main" id="{5B2C542F-C40A-2345-902F-F8AC227533B0}"/>
              </a:ext>
            </a:extLst>
          </p:cNvPr>
          <p:cNvSpPr>
            <a:spLocks noGrp="1"/>
          </p:cNvSpPr>
          <p:nvPr>
            <p:ph type="subTitle" idx="1"/>
          </p:nvPr>
        </p:nvSpPr>
        <p:spPr/>
        <p:txBody>
          <a:bodyPr/>
          <a:lstStyle/>
          <a:p>
            <a:r>
              <a:rPr lang="ja-JP" altLang="en-US"/>
              <a:t>林真由</a:t>
            </a:r>
            <a:endParaRPr lang="en-US" altLang="ja-JP" dirty="0"/>
          </a:p>
          <a:p>
            <a:r>
              <a:rPr kumimoji="1" lang="en-US" altLang="ja-JP" dirty="0"/>
              <a:t>8/24</a:t>
            </a:r>
            <a:endParaRPr kumimoji="1" lang="ja-JP" altLang="en-US"/>
          </a:p>
        </p:txBody>
      </p:sp>
    </p:spTree>
    <p:extLst>
      <p:ext uri="{BB962C8B-B14F-4D97-AF65-F5344CB8AC3E}">
        <p14:creationId xmlns:p14="http://schemas.microsoft.com/office/powerpoint/2010/main" val="56784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2318EC-5F02-BF42-A8DD-01C51EDC3D35}"/>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E0C704-704E-4E47-A975-7FA450CCB37D}"/>
              </a:ext>
            </a:extLst>
          </p:cNvPr>
          <p:cNvSpPr>
            <a:spLocks noGrp="1"/>
          </p:cNvSpPr>
          <p:nvPr>
            <p:ph idx="1"/>
          </p:nvPr>
        </p:nvSpPr>
        <p:spPr/>
        <p:txBody>
          <a:bodyPr>
            <a:normAutofit/>
          </a:bodyPr>
          <a:lstStyle/>
          <a:p>
            <a:r>
              <a:rPr kumimoji="1" lang="ja-JP" altLang="en-US"/>
              <a:t>引き続きデバッグ</a:t>
            </a:r>
            <a:endParaRPr kumimoji="1" lang="en-US" altLang="ja-JP" dirty="0"/>
          </a:p>
          <a:p>
            <a:pPr marL="0" indent="0">
              <a:buNone/>
            </a:pPr>
            <a:r>
              <a:rPr lang="ja-JP" altLang="en-US"/>
              <a:t>　　→</a:t>
            </a:r>
            <a:r>
              <a:rPr lang="ja-JP" altLang="en-US" sz="2000"/>
              <a:t>既存モデルの方も結果が全て表示されるようになったが、</a:t>
            </a:r>
            <a:r>
              <a:rPr kumimoji="1" lang="ja-JP" altLang="en-US" sz="2000"/>
              <a:t>値がまだ悪い</a:t>
            </a:r>
            <a:endParaRPr kumimoji="1" lang="en-US" altLang="ja-JP" sz="2000" dirty="0"/>
          </a:p>
          <a:p>
            <a:r>
              <a:rPr kumimoji="1" lang="en-US" altLang="ja-JP" dirty="0" err="1"/>
              <a:t>Alpha_rt</a:t>
            </a:r>
            <a:r>
              <a:rPr kumimoji="1" lang="ja-JP" altLang="en-US"/>
              <a:t>を生成する関数を作成</a:t>
            </a:r>
            <a:endParaRPr kumimoji="1" lang="en-US" altLang="ja-JP" dirty="0"/>
          </a:p>
          <a:p>
            <a:pPr marL="0" indent="0">
              <a:buNone/>
            </a:pPr>
            <a:r>
              <a:rPr kumimoji="1" lang="ja-JP" altLang="en-US"/>
              <a:t>　　→</a:t>
            </a:r>
            <a:r>
              <a:rPr kumimoji="1" lang="ja-JP" altLang="en-US" sz="2000"/>
              <a:t>一応動くようになったがこちらも少し結果が悪い</a:t>
            </a:r>
            <a:endParaRPr kumimoji="1" lang="en-US" altLang="ja-JP" sz="2000" dirty="0"/>
          </a:p>
          <a:p>
            <a:r>
              <a:rPr lang="en-US" altLang="ja-JP" dirty="0" err="1"/>
              <a:t>Category_prm</a:t>
            </a:r>
            <a:r>
              <a:rPr lang="ja-JP" altLang="en-US"/>
              <a:t>か</a:t>
            </a:r>
            <a:r>
              <a:rPr lang="en-US" altLang="ja-JP" dirty="0" err="1"/>
              <a:t>beta_rk</a:t>
            </a:r>
            <a:r>
              <a:rPr lang="ja-JP" altLang="en-US"/>
              <a:t>かみたいなところで混乱しています？</a:t>
            </a:r>
          </a:p>
          <a:p>
            <a:pPr marL="0" indent="0">
              <a:buNone/>
            </a:pPr>
            <a:endParaRPr kumimoji="1" lang="en-US" altLang="ja-JP" dirty="0"/>
          </a:p>
          <a:p>
            <a:r>
              <a:rPr lang="ja-JP" altLang="en-US"/>
              <a:t>中間レポートを書く→難しい</a:t>
            </a:r>
            <a:endParaRPr lang="en-US" altLang="ja-JP" dirty="0"/>
          </a:p>
        </p:txBody>
      </p:sp>
    </p:spTree>
    <p:extLst>
      <p:ext uri="{BB962C8B-B14F-4D97-AF65-F5344CB8AC3E}">
        <p14:creationId xmlns:p14="http://schemas.microsoft.com/office/powerpoint/2010/main" val="1591260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61B6DA-978C-1F40-8308-858539FB0179}"/>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DB961168-8A8C-7049-ABEB-41CCBBAF5181}"/>
              </a:ext>
            </a:extLst>
          </p:cNvPr>
          <p:cNvSpPr>
            <a:spLocks noGrp="1"/>
          </p:cNvSpPr>
          <p:nvPr>
            <p:ph type="subTitle" idx="1"/>
          </p:nvPr>
        </p:nvSpPr>
        <p:spPr/>
        <p:txBody>
          <a:bodyPr/>
          <a:lstStyle/>
          <a:p>
            <a:r>
              <a:rPr kumimoji="1" lang="en-US" altLang="ja-JP" dirty="0"/>
              <a:t>8/31</a:t>
            </a:r>
          </a:p>
          <a:p>
            <a:r>
              <a:rPr lang="ja-JP" altLang="en-US"/>
              <a:t>林真由</a:t>
            </a:r>
            <a:endParaRPr kumimoji="1" lang="ja-JP" altLang="en-US"/>
          </a:p>
        </p:txBody>
      </p:sp>
    </p:spTree>
    <p:extLst>
      <p:ext uri="{BB962C8B-B14F-4D97-AF65-F5344CB8AC3E}">
        <p14:creationId xmlns:p14="http://schemas.microsoft.com/office/powerpoint/2010/main" val="187881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E1A626-BD7B-5E45-8FD0-E0C401372DE6}"/>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190C36B1-063B-314F-B492-1647954A6A2C}"/>
              </a:ext>
            </a:extLst>
          </p:cNvPr>
          <p:cNvSpPr>
            <a:spLocks noGrp="1"/>
          </p:cNvSpPr>
          <p:nvPr>
            <p:ph idx="1"/>
          </p:nvPr>
        </p:nvSpPr>
        <p:spPr/>
        <p:txBody>
          <a:bodyPr/>
          <a:lstStyle/>
          <a:p>
            <a:r>
              <a:rPr kumimoji="1" lang="ja-JP" altLang="en-US"/>
              <a:t>引き続き既存モデルのデバッグ</a:t>
            </a:r>
          </a:p>
        </p:txBody>
      </p:sp>
    </p:spTree>
    <p:extLst>
      <p:ext uri="{BB962C8B-B14F-4D97-AF65-F5344CB8AC3E}">
        <p14:creationId xmlns:p14="http://schemas.microsoft.com/office/powerpoint/2010/main" val="3486695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6C29-43DF-3D40-AF2B-477120E84DA2}"/>
              </a:ext>
            </a:extLst>
          </p:cNvPr>
          <p:cNvSpPr>
            <a:spLocks noGrp="1"/>
          </p:cNvSpPr>
          <p:nvPr>
            <p:ph type="title"/>
          </p:nvPr>
        </p:nvSpPr>
        <p:spPr/>
        <p:txBody>
          <a:bodyPr/>
          <a:lstStyle/>
          <a:p>
            <a:r>
              <a:rPr kumimoji="1" lang="ja-JP" altLang="en-US"/>
              <a:t>既存モデルの修正</a:t>
            </a:r>
          </a:p>
        </p:txBody>
      </p:sp>
      <p:sp>
        <p:nvSpPr>
          <p:cNvPr id="3" name="コンテンツ プレースホルダー 2">
            <a:extLst>
              <a:ext uri="{FF2B5EF4-FFF2-40B4-BE49-F238E27FC236}">
                <a16:creationId xmlns:a16="http://schemas.microsoft.com/office/drawing/2014/main" id="{48B0183B-7740-A44F-A3D6-E71E5152E1CA}"/>
              </a:ext>
            </a:extLst>
          </p:cNvPr>
          <p:cNvSpPr>
            <a:spLocks noGrp="1"/>
          </p:cNvSpPr>
          <p:nvPr>
            <p:ph idx="1"/>
          </p:nvPr>
        </p:nvSpPr>
        <p:spPr/>
        <p:txBody>
          <a:bodyPr/>
          <a:lstStyle/>
          <a:p>
            <a:r>
              <a:rPr kumimoji="1" lang="en-US" altLang="ja-JP" dirty="0" err="1"/>
              <a:t>Alpha_rt</a:t>
            </a:r>
            <a:r>
              <a:rPr kumimoji="1" lang="ja-JP" altLang="en-US"/>
              <a:t>の</a:t>
            </a:r>
            <a:r>
              <a:rPr kumimoji="1" lang="en-US" altLang="ja-JP" dirty="0"/>
              <a:t>RMSE</a:t>
            </a:r>
            <a:r>
              <a:rPr kumimoji="1" lang="ja-JP" altLang="en-US"/>
              <a:t>だけが改善せず</a:t>
            </a:r>
          </a:p>
        </p:txBody>
      </p:sp>
    </p:spTree>
    <p:extLst>
      <p:ext uri="{BB962C8B-B14F-4D97-AF65-F5344CB8AC3E}">
        <p14:creationId xmlns:p14="http://schemas.microsoft.com/office/powerpoint/2010/main" val="2272939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45685-B70E-004E-876C-C26B66BDAF4D}"/>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BD8C8188-6CFA-E646-A97A-D7FAB6E9A6EB}"/>
              </a:ext>
            </a:extLst>
          </p:cNvPr>
          <p:cNvSpPr>
            <a:spLocks noGrp="1"/>
          </p:cNvSpPr>
          <p:nvPr>
            <p:ph type="subTitle" idx="1"/>
          </p:nvPr>
        </p:nvSpPr>
        <p:spPr/>
        <p:txBody>
          <a:bodyPr/>
          <a:lstStyle/>
          <a:p>
            <a:r>
              <a:rPr kumimoji="1" lang="en-US" altLang="ja-JP" dirty="0"/>
              <a:t>9/7</a:t>
            </a:r>
          </a:p>
          <a:p>
            <a:r>
              <a:rPr lang="ja-JP" altLang="en-US"/>
              <a:t>林真由</a:t>
            </a:r>
            <a:endParaRPr kumimoji="1" lang="ja-JP" altLang="en-US"/>
          </a:p>
        </p:txBody>
      </p:sp>
    </p:spTree>
    <p:extLst>
      <p:ext uri="{BB962C8B-B14F-4D97-AF65-F5344CB8AC3E}">
        <p14:creationId xmlns:p14="http://schemas.microsoft.com/office/powerpoint/2010/main" val="1164959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66AE7-9451-F94A-8040-6B7B6234F37B}"/>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9C6AF62-769D-5F4C-A604-0B9E45E5974C}"/>
              </a:ext>
            </a:extLst>
          </p:cNvPr>
          <p:cNvSpPr>
            <a:spLocks noGrp="1"/>
          </p:cNvSpPr>
          <p:nvPr>
            <p:ph idx="1"/>
          </p:nvPr>
        </p:nvSpPr>
        <p:spPr/>
        <p:txBody>
          <a:bodyPr/>
          <a:lstStyle/>
          <a:p>
            <a:r>
              <a:rPr kumimoji="1" lang="ja-JP" altLang="en-US"/>
              <a:t>プログラムの改善</a:t>
            </a:r>
            <a:endParaRPr kumimoji="1" lang="en-US" altLang="ja-JP" dirty="0"/>
          </a:p>
          <a:p>
            <a:pPr>
              <a:buFont typeface="Wingdings" pitchFamily="2" charset="2"/>
              <a:buChar char="Ø"/>
            </a:pPr>
            <a:r>
              <a:rPr lang="en-US" altLang="ja-JP" dirty="0" err="1"/>
              <a:t>Beta_rt</a:t>
            </a:r>
            <a:r>
              <a:rPr lang="ja-JP" altLang="en-US"/>
              <a:t>を自分で形を決めて生成するように変更</a:t>
            </a:r>
            <a:endParaRPr lang="en-US" altLang="ja-JP" dirty="0"/>
          </a:p>
          <a:p>
            <a:pPr>
              <a:buFont typeface="Wingdings" pitchFamily="2" charset="2"/>
              <a:buChar char="Ø"/>
            </a:pPr>
            <a:r>
              <a:rPr lang="ja-JP" altLang="en-US"/>
              <a:t>既存モデルの論文を読み直して、もう一度パラメータの解釈を考え直す</a:t>
            </a:r>
            <a:endParaRPr lang="en-US" altLang="ja-JP" dirty="0"/>
          </a:p>
          <a:p>
            <a:r>
              <a:rPr kumimoji="1" lang="ja-JP" altLang="en-US"/>
              <a:t>中間レポートを書く</a:t>
            </a:r>
            <a:endParaRPr kumimoji="1" lang="en-US" altLang="ja-JP" dirty="0"/>
          </a:p>
          <a:p>
            <a:r>
              <a:rPr lang="ja-JP" altLang="en-US"/>
              <a:t>ワクチン</a:t>
            </a:r>
            <a:r>
              <a:rPr lang="en-US" altLang="ja-JP" dirty="0"/>
              <a:t>2</a:t>
            </a:r>
            <a:r>
              <a:rPr lang="ja-JP" altLang="en-US"/>
              <a:t>回目を打ちました</a:t>
            </a:r>
            <a:endParaRPr kumimoji="1" lang="ja-JP" altLang="en-US"/>
          </a:p>
        </p:txBody>
      </p:sp>
    </p:spTree>
    <p:extLst>
      <p:ext uri="{BB962C8B-B14F-4D97-AF65-F5344CB8AC3E}">
        <p14:creationId xmlns:p14="http://schemas.microsoft.com/office/powerpoint/2010/main" val="4151865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C4872-B64F-C348-A7B3-176A57E44B61}"/>
              </a:ext>
            </a:extLst>
          </p:cNvPr>
          <p:cNvSpPr>
            <a:spLocks noGrp="1"/>
          </p:cNvSpPr>
          <p:nvPr>
            <p:ph type="title"/>
          </p:nvPr>
        </p:nvSpPr>
        <p:spPr/>
        <p:txBody>
          <a:bodyPr/>
          <a:lstStyle/>
          <a:p>
            <a:r>
              <a:rPr kumimoji="1" lang="en-US" altLang="ja-JP" dirty="0" err="1"/>
              <a:t>Beta_rt</a:t>
            </a:r>
            <a:r>
              <a:rPr kumimoji="1" lang="ja-JP" altLang="en-US"/>
              <a:t>を自分で作るようにした結果</a:t>
            </a:r>
            <a:br>
              <a:rPr kumimoji="1" lang="en-US" altLang="ja-JP" dirty="0"/>
            </a:br>
            <a:r>
              <a:rPr kumimoji="1" lang="en-US" altLang="ja-JP" dirty="0"/>
              <a:t>(</a:t>
            </a:r>
            <a:r>
              <a:rPr lang="ja-JP" altLang="en-US"/>
              <a:t>提案</a:t>
            </a:r>
            <a:r>
              <a:rPr kumimoji="1" lang="ja-JP" altLang="en-US"/>
              <a:t>モデル</a:t>
            </a:r>
            <a:r>
              <a:rPr kumimoji="1"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9E5433FF-F68D-0845-98C0-2F78DB59B394}"/>
              </a:ext>
            </a:extLst>
          </p:cNvPr>
          <p:cNvPicPr>
            <a:picLocks noGrp="1" noChangeAspect="1"/>
          </p:cNvPicPr>
          <p:nvPr>
            <p:ph idx="1"/>
          </p:nvPr>
        </p:nvPicPr>
        <p:blipFill>
          <a:blip r:embed="rId2"/>
          <a:stretch>
            <a:fillRect/>
          </a:stretch>
        </p:blipFill>
        <p:spPr>
          <a:xfrm>
            <a:off x="730606" y="1997048"/>
            <a:ext cx="3251200" cy="3289300"/>
          </a:xfrm>
          <a:prstGeom prst="rect">
            <a:avLst/>
          </a:prstGeom>
        </p:spPr>
      </p:pic>
      <p:pic>
        <p:nvPicPr>
          <p:cNvPr id="5" name="図 4">
            <a:extLst>
              <a:ext uri="{FF2B5EF4-FFF2-40B4-BE49-F238E27FC236}">
                <a16:creationId xmlns:a16="http://schemas.microsoft.com/office/drawing/2014/main" id="{9B1B9CED-2B08-1E41-A540-21B9F3FE91F3}"/>
              </a:ext>
            </a:extLst>
          </p:cNvPr>
          <p:cNvPicPr>
            <a:picLocks noChangeAspect="1"/>
          </p:cNvPicPr>
          <p:nvPr/>
        </p:nvPicPr>
        <p:blipFill>
          <a:blip r:embed="rId3"/>
          <a:stretch>
            <a:fillRect/>
          </a:stretch>
        </p:blipFill>
        <p:spPr>
          <a:xfrm>
            <a:off x="4192998" y="1997048"/>
            <a:ext cx="3251200" cy="3289300"/>
          </a:xfrm>
          <a:prstGeom prst="rect">
            <a:avLst/>
          </a:prstGeom>
        </p:spPr>
      </p:pic>
      <p:pic>
        <p:nvPicPr>
          <p:cNvPr id="6" name="図 5">
            <a:extLst>
              <a:ext uri="{FF2B5EF4-FFF2-40B4-BE49-F238E27FC236}">
                <a16:creationId xmlns:a16="http://schemas.microsoft.com/office/drawing/2014/main" id="{DA581766-94F4-1B40-A3E5-F98FC0FBFA92}"/>
              </a:ext>
            </a:extLst>
          </p:cNvPr>
          <p:cNvPicPr>
            <a:picLocks noChangeAspect="1"/>
          </p:cNvPicPr>
          <p:nvPr/>
        </p:nvPicPr>
        <p:blipFill>
          <a:blip r:embed="rId4"/>
          <a:stretch>
            <a:fillRect/>
          </a:stretch>
        </p:blipFill>
        <p:spPr>
          <a:xfrm>
            <a:off x="7655390" y="1997048"/>
            <a:ext cx="3251200" cy="3289300"/>
          </a:xfrm>
          <a:prstGeom prst="rect">
            <a:avLst/>
          </a:prstGeom>
        </p:spPr>
      </p:pic>
      <p:sp>
        <p:nvSpPr>
          <p:cNvPr id="7" name="テキスト ボックス 6">
            <a:extLst>
              <a:ext uri="{FF2B5EF4-FFF2-40B4-BE49-F238E27FC236}">
                <a16:creationId xmlns:a16="http://schemas.microsoft.com/office/drawing/2014/main" id="{EA398FD3-E337-1140-A4BE-D65657825F17}"/>
              </a:ext>
            </a:extLst>
          </p:cNvPr>
          <p:cNvSpPr txBox="1"/>
          <p:nvPr/>
        </p:nvSpPr>
        <p:spPr>
          <a:xfrm>
            <a:off x="1047965" y="5592708"/>
            <a:ext cx="3698696" cy="369332"/>
          </a:xfrm>
          <a:prstGeom prst="rect">
            <a:avLst/>
          </a:prstGeom>
          <a:noFill/>
        </p:spPr>
        <p:txBody>
          <a:bodyPr wrap="square" rtlCol="0">
            <a:spAutoFit/>
          </a:bodyPr>
          <a:lstStyle/>
          <a:p>
            <a:r>
              <a:rPr kumimoji="1" lang="ja-JP" altLang="en-US"/>
              <a:t>数値はそこまで変化なし</a:t>
            </a:r>
          </a:p>
        </p:txBody>
      </p:sp>
    </p:spTree>
    <p:extLst>
      <p:ext uri="{BB962C8B-B14F-4D97-AF65-F5344CB8AC3E}">
        <p14:creationId xmlns:p14="http://schemas.microsoft.com/office/powerpoint/2010/main" val="4172411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593AB0-7F71-5B49-ADDD-B0F5C15EA27F}"/>
              </a:ext>
            </a:extLst>
          </p:cNvPr>
          <p:cNvSpPr>
            <a:spLocks noGrp="1"/>
          </p:cNvSpPr>
          <p:nvPr>
            <p:ph type="title"/>
          </p:nvPr>
        </p:nvSpPr>
        <p:spPr/>
        <p:txBody>
          <a:bodyPr/>
          <a:lstStyle/>
          <a:p>
            <a:r>
              <a:rPr lang="en-US" altLang="ja-JP" dirty="0" err="1"/>
              <a:t>Beta_rt</a:t>
            </a:r>
            <a:r>
              <a:rPr lang="ja-JP" altLang="en-US"/>
              <a:t>を自分で作るようにした結果</a:t>
            </a:r>
            <a:br>
              <a:rPr lang="en-US" altLang="ja-JP" dirty="0"/>
            </a:br>
            <a:r>
              <a:rPr lang="en-US" altLang="ja-JP" dirty="0"/>
              <a:t>(</a:t>
            </a:r>
            <a:r>
              <a:rPr lang="ja-JP" altLang="en-US"/>
              <a:t>既存モデル</a:t>
            </a:r>
            <a:r>
              <a:rPr lang="en-US" altLang="ja-JP" dirty="0"/>
              <a:t>)</a:t>
            </a:r>
            <a:endParaRPr kumimoji="1" lang="ja-JP" altLang="en-US"/>
          </a:p>
        </p:txBody>
      </p:sp>
      <p:pic>
        <p:nvPicPr>
          <p:cNvPr id="4" name="コンテンツ プレースホルダー 3">
            <a:extLst>
              <a:ext uri="{FF2B5EF4-FFF2-40B4-BE49-F238E27FC236}">
                <a16:creationId xmlns:a16="http://schemas.microsoft.com/office/drawing/2014/main" id="{4F82E2AB-2C38-E94D-B427-474B81CC460B}"/>
              </a:ext>
            </a:extLst>
          </p:cNvPr>
          <p:cNvPicPr>
            <a:picLocks noGrp="1" noChangeAspect="1"/>
          </p:cNvPicPr>
          <p:nvPr>
            <p:ph idx="1"/>
          </p:nvPr>
        </p:nvPicPr>
        <p:blipFill>
          <a:blip r:embed="rId2"/>
          <a:stretch>
            <a:fillRect/>
          </a:stretch>
        </p:blipFill>
        <p:spPr>
          <a:xfrm>
            <a:off x="838200" y="1926476"/>
            <a:ext cx="3251200" cy="3289300"/>
          </a:xfrm>
          <a:prstGeom prst="rect">
            <a:avLst/>
          </a:prstGeom>
        </p:spPr>
      </p:pic>
      <p:pic>
        <p:nvPicPr>
          <p:cNvPr id="5" name="図 4">
            <a:extLst>
              <a:ext uri="{FF2B5EF4-FFF2-40B4-BE49-F238E27FC236}">
                <a16:creationId xmlns:a16="http://schemas.microsoft.com/office/drawing/2014/main" id="{63A82BCA-6599-0246-BE41-58F7F03D792C}"/>
              </a:ext>
            </a:extLst>
          </p:cNvPr>
          <p:cNvPicPr>
            <a:picLocks noChangeAspect="1"/>
          </p:cNvPicPr>
          <p:nvPr/>
        </p:nvPicPr>
        <p:blipFill>
          <a:blip r:embed="rId3"/>
          <a:stretch>
            <a:fillRect/>
          </a:stretch>
        </p:blipFill>
        <p:spPr>
          <a:xfrm>
            <a:off x="4470400" y="1926476"/>
            <a:ext cx="3251200" cy="3289300"/>
          </a:xfrm>
          <a:prstGeom prst="rect">
            <a:avLst/>
          </a:prstGeom>
        </p:spPr>
      </p:pic>
      <p:pic>
        <p:nvPicPr>
          <p:cNvPr id="6" name="図 5">
            <a:extLst>
              <a:ext uri="{FF2B5EF4-FFF2-40B4-BE49-F238E27FC236}">
                <a16:creationId xmlns:a16="http://schemas.microsoft.com/office/drawing/2014/main" id="{6970DFD8-02DF-774E-A235-F4DACFEB0368}"/>
              </a:ext>
            </a:extLst>
          </p:cNvPr>
          <p:cNvPicPr>
            <a:picLocks noChangeAspect="1"/>
          </p:cNvPicPr>
          <p:nvPr/>
        </p:nvPicPr>
        <p:blipFill>
          <a:blip r:embed="rId4"/>
          <a:stretch>
            <a:fillRect/>
          </a:stretch>
        </p:blipFill>
        <p:spPr>
          <a:xfrm>
            <a:off x="8102600" y="1926476"/>
            <a:ext cx="3251200" cy="3289300"/>
          </a:xfrm>
          <a:prstGeom prst="rect">
            <a:avLst/>
          </a:prstGeom>
        </p:spPr>
      </p:pic>
      <p:sp>
        <p:nvSpPr>
          <p:cNvPr id="7" name="テキスト ボックス 6">
            <a:extLst>
              <a:ext uri="{FF2B5EF4-FFF2-40B4-BE49-F238E27FC236}">
                <a16:creationId xmlns:a16="http://schemas.microsoft.com/office/drawing/2014/main" id="{B4C2AC00-0AC5-4C44-A5BA-DC0EDFA310F1}"/>
              </a:ext>
            </a:extLst>
          </p:cNvPr>
          <p:cNvSpPr txBox="1"/>
          <p:nvPr/>
        </p:nvSpPr>
        <p:spPr>
          <a:xfrm>
            <a:off x="1102759" y="5451564"/>
            <a:ext cx="4993241" cy="646331"/>
          </a:xfrm>
          <a:prstGeom prst="rect">
            <a:avLst/>
          </a:prstGeom>
          <a:noFill/>
        </p:spPr>
        <p:txBody>
          <a:bodyPr wrap="square" rtlCol="0">
            <a:spAutoFit/>
          </a:bodyPr>
          <a:lstStyle/>
          <a:p>
            <a:r>
              <a:rPr kumimoji="1" lang="ja-JP" altLang="en-US"/>
              <a:t>数値も悪化していた</a:t>
            </a:r>
            <a:endParaRPr kumimoji="1" lang="en-US" altLang="ja-JP" dirty="0"/>
          </a:p>
          <a:p>
            <a:r>
              <a:rPr lang="ja-JP" altLang="en-US">
                <a:solidFill>
                  <a:schemeClr val="bg2">
                    <a:lumMod val="50000"/>
                  </a:schemeClr>
                </a:solidFill>
              </a:rPr>
              <a:t>やっぱりモデル自体が間違っているのでは？</a:t>
            </a:r>
            <a:endParaRPr kumimoji="1" lang="ja-JP" altLang="en-US">
              <a:solidFill>
                <a:schemeClr val="bg2">
                  <a:lumMod val="50000"/>
                </a:schemeClr>
              </a:solidFill>
            </a:endParaRPr>
          </a:p>
        </p:txBody>
      </p:sp>
    </p:spTree>
    <p:extLst>
      <p:ext uri="{BB962C8B-B14F-4D97-AF65-F5344CB8AC3E}">
        <p14:creationId xmlns:p14="http://schemas.microsoft.com/office/powerpoint/2010/main" val="12951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A8342-4926-6B44-8969-72BDC12F250B}"/>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87F4C50-B86B-FE45-B234-BF3713735B9C}"/>
                  </a:ext>
                </a:extLst>
              </p:cNvPr>
              <p:cNvSpPr>
                <a:spLocks noGrp="1"/>
              </p:cNvSpPr>
              <p:nvPr>
                <p:ph idx="1"/>
              </p:nvPr>
            </p:nvSpPr>
            <p:spPr/>
            <p:txBody>
              <a:bodyPr>
                <a:normAutofit fontScale="92500" lnSpcReduction="10000"/>
              </a:bodyPr>
              <a:lstStyle/>
              <a:p>
                <a:r>
                  <a:rPr kumimoji="1" lang="en-US" altLang="ja-JP" dirty="0"/>
                  <a:t>DIF</a:t>
                </a:r>
                <a:r>
                  <a:rPr kumimoji="1" lang="ja-JP" altLang="en-US"/>
                  <a:t>は、ある項目のパラメータが受験者のグループごとに異なる場合に表れる。</a:t>
                </a:r>
                <a:endParaRPr kumimoji="1" lang="en-US" altLang="ja-JP" dirty="0"/>
              </a:p>
              <a:p>
                <a:r>
                  <a:rPr kumimoji="1" lang="ja-JP" altLang="en-US"/>
                  <a:t>被評価者</a:t>
                </a:r>
                <a:r>
                  <a:rPr lang="ja-JP" altLang="en-US"/>
                  <a:t>のグループを考慮するモデル</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r>
                            <m:rPr>
                              <m:sty m:val="p"/>
                            </m:rPr>
                            <a:rPr kumimoji="1" lang="en-US" altLang="ja-JP" i="0" smtClean="0">
                              <a:latin typeface="Cambria Math" panose="02040503050406030204" pitchFamily="18" charset="0"/>
                            </a:rPr>
                            <m:t>log</m:t>
                          </m:r>
                        </m:fName>
                        <m:e>
                          <m:f>
                            <m:fPr>
                              <m:ctrlPr>
                                <a:rPr kumimoji="1" lang="en-US"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𝑖𝑗𝑔</m:t>
                              </m:r>
                            </m:sub>
                          </m:sSub>
                          <m:r>
                            <a:rPr kumimoji="1" lang="en-US" altLang="ja-JP" b="0" i="1" smtClean="0">
                              <a:latin typeface="Cambria Math" panose="02040503050406030204" pitchFamily="18" charset="0"/>
                              <a:ea typeface="Cambria Math" panose="02040503050406030204" pitchFamily="18" charset="0"/>
                            </a:rPr>
                            <m:t>)</m:t>
                          </m:r>
                        </m:e>
                      </m:func>
                    </m:oMath>
                  </m:oMathPara>
                </a14:m>
                <a:endParaRPr kumimoji="1" lang="en-US" altLang="ja-JP" dirty="0"/>
              </a:p>
              <a:p>
                <a:pPr marL="0" indent="0" algn="ctr">
                  <a:buNone/>
                </a:pPr>
                <a:r>
                  <a:rPr kumimoji="1" lang="en-US" altLang="ja-JP" dirty="0"/>
                  <a:t>(</a:t>
                </a:r>
                <a14:m>
                  <m:oMath xmlns:m="http://schemas.openxmlformats.org/officeDocument/2006/math">
                    <m:r>
                      <a:rPr kumimoji="1" lang="en-US" altLang="ja-JP" b="0" i="1" smtClean="0">
                        <a:latin typeface="Cambria Math" panose="02040503050406030204" pitchFamily="18" charset="0"/>
                      </a:rPr>
                      <m:t>𝑔</m:t>
                    </m:r>
                  </m:oMath>
                </a14:m>
                <a:r>
                  <a:rPr kumimoji="1" lang="en-US" altLang="ja-JP" dirty="0"/>
                  <a:t>=</a:t>
                </a:r>
                <a:r>
                  <a:rPr kumimoji="1" lang="ja-JP" altLang="en-US"/>
                  <a:t>グループ</a:t>
                </a:r>
                <a:r>
                  <a:rPr kumimoji="1" lang="en-US" altLang="ja-JP" dirty="0"/>
                  <a:t>)</a:t>
                </a:r>
              </a:p>
              <a:p>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b="0"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𝛿</m:t>
                            </m:r>
                          </m:e>
                          <m:sub>
                            <m:r>
                              <a:rPr lang="en-US" altLang="ja-JP" b="0" i="1" smtClean="0">
                                <a:latin typeface="Cambria Math" panose="02040503050406030204" pitchFamily="18" charset="0"/>
                                <a:ea typeface="Cambria Math" panose="02040503050406030204" pitchFamily="18" charset="0"/>
                              </a:rPr>
                              <m:t>𝑖𝑔</m:t>
                            </m:r>
                          </m:sub>
                        </m:sSub>
                        <m:r>
                          <a:rPr lang="en-US" altLang="ja-JP"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b="0" i="1" smtClean="0">
                        <a:latin typeface="Cambria Math" panose="02040503050406030204" pitchFamily="18" charset="0"/>
                      </a:rPr>
                      <m:t>𝑖</m:t>
                    </m:r>
                  </m:oMath>
                </a14:m>
                <a:r>
                  <a:rPr lang="ja-JP" altLang="en-US" dirty="0"/>
                  <a:t>は</a:t>
                </a:r>
                <a:r>
                  <a:rPr lang="en-US" altLang="ja-JP" dirty="0"/>
                  <a:t>DIF</a:t>
                </a:r>
                <a:r>
                  <a:rPr lang="ja-JP" altLang="en-US"/>
                  <a:t>を示さない。</a:t>
                </a:r>
                <a:endParaRPr kumimoji="1" lang="en-US" altLang="ja-JP" dirty="0"/>
              </a:p>
              <a:p>
                <a:r>
                  <a:rPr lang="ja-JP" altLang="en-US"/>
                  <a:t>グループの中で</a:t>
                </a:r>
                <a14:m>
                  <m:oMath xmlns:m="http://schemas.openxmlformats.org/officeDocument/2006/math">
                    <m:sSub>
                      <m:sSubPr>
                        <m:ctrlPr>
                          <a:rPr lang="en-US" altLang="ja-JP" b="0" i="1" smtClean="0">
                            <a:latin typeface="Cambria Math" panose="02040503050406030204" pitchFamily="18" charset="0"/>
                          </a:rPr>
                        </m:ctrlPr>
                      </m:sSubPr>
                      <m:e>
                        <m:r>
                          <a:rPr lang="ja-JP" altLang="en-US" i="1" smtClean="0">
                            <a:latin typeface="Cambria Math" panose="02040503050406030204" pitchFamily="18" charset="0"/>
                          </a:rPr>
                          <m:t>𝜏</m:t>
                        </m:r>
                      </m:e>
                      <m:sub>
                        <m:r>
                          <a:rPr lang="en-US" altLang="ja-JP" b="0" i="1" smtClean="0">
                            <a:latin typeface="Cambria Math" panose="02040503050406030204" pitchFamily="18" charset="0"/>
                          </a:rPr>
                          <m:t>𝑖𝑗𝑔</m:t>
                        </m:r>
                      </m:sub>
                    </m:sSub>
                  </m:oMath>
                </a14:m>
                <a:r>
                  <a:rPr kumimoji="1" lang="ja-JP" altLang="en-US" dirty="0"/>
                  <a:t>が一定の</a:t>
                </a:r>
                <a:r>
                  <a:rPr kumimoji="1" lang="ja-JP" altLang="en-US"/>
                  <a:t>時、書き換えられて</a:t>
                </a:r>
                <a:endParaRPr kumimoji="1" lang="en-US" altLang="ja-JP" dirty="0"/>
              </a:p>
              <a:p>
                <a:pPr marL="0" indent="0">
                  <a:buNone/>
                </a:pPr>
                <a14:m>
                  <m:oMathPara xmlns:m="http://schemas.openxmlformats.org/officeDocument/2006/math">
                    <m:oMathParaPr>
                      <m:jc m:val="center"/>
                    </m:oMathParaPr>
                    <m:oMath xmlns:m="http://schemas.openxmlformats.org/officeDocument/2006/math">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𝜏</m:t>
                              </m:r>
                            </m:e>
                            <m:sub>
                              <m:r>
                                <a:rPr lang="en-US" altLang="ja-JP" i="1">
                                  <a:highlight>
                                    <a:srgbClr val="FFFF00"/>
                                  </a:highlight>
                                  <a:latin typeface="Cambria Math" panose="02040503050406030204" pitchFamily="18" charset="0"/>
                                  <a:ea typeface="Cambria Math" panose="02040503050406030204" pitchFamily="18" charset="0"/>
                                </a:rPr>
                                <m:t>𝑖</m:t>
                              </m:r>
                              <m:r>
                                <a:rPr lang="en-US" altLang="ja-JP" b="0" i="1" smtClean="0">
                                  <a:highlight>
                                    <a:srgbClr val="FFFF00"/>
                                  </a:highlight>
                                  <a:latin typeface="Cambria Math" panose="02040503050406030204" pitchFamily="18" charset="0"/>
                                  <a:ea typeface="Cambria Math" panose="02040503050406030204" pitchFamily="18" charset="0"/>
                                </a:rPr>
                                <m:t>𝑗</m:t>
                              </m:r>
                            </m:sub>
                          </m:sSub>
                          <m:r>
                            <a:rPr lang="en-US" altLang="ja-JP" i="1">
                              <a:latin typeface="Cambria Math" panose="02040503050406030204" pitchFamily="18" charset="0"/>
                              <a:ea typeface="Cambria Math" panose="02040503050406030204" pitchFamily="18" charset="0"/>
                            </a:rPr>
                            <m:t>)</m:t>
                          </m:r>
                        </m:e>
                      </m:func>
                    </m:oMath>
                  </m:oMathPara>
                </a14:m>
                <a:endParaRPr kumimoji="1" lang="en-US" altLang="ja-JP" dirty="0"/>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187F4C50-B86B-FE45-B234-BF3713735B9C}"/>
                  </a:ext>
                </a:extLst>
              </p:cNvPr>
              <p:cNvSpPr>
                <a:spLocks noGrp="1" noRot="1" noChangeAspect="1" noMove="1" noResize="1" noEditPoints="1" noAdjustHandles="1" noChangeArrowheads="1" noChangeShapeType="1" noTextEdit="1"/>
              </p:cNvSpPr>
              <p:nvPr>
                <p:ph idx="1"/>
              </p:nvPr>
            </p:nvSpPr>
            <p:spPr>
              <a:blipFill>
                <a:blip r:embed="rId3"/>
                <a:stretch>
                  <a:fillRect l="-965" t="-26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13606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B6A1D6-7A53-3F48-BFDC-1FE62C17C848}"/>
              </a:ext>
            </a:extLst>
          </p:cNvPr>
          <p:cNvSpPr>
            <a:spLocks noGrp="1"/>
          </p:cNvSpPr>
          <p:nvPr>
            <p:ph type="title"/>
          </p:nvPr>
        </p:nvSpPr>
        <p:spPr/>
        <p:txBody>
          <a:bodyPr/>
          <a:lstStyle/>
          <a:p>
            <a:r>
              <a:rPr kumimoji="1" lang="ja-JP" altLang="en-US"/>
              <a:t>既存モデルの論文を読み直して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AB5FB8-5ED4-AC46-89B8-668D73E6FF4A}"/>
                  </a:ext>
                </a:extLst>
              </p:cNvPr>
              <p:cNvSpPr>
                <a:spLocks noGrp="1"/>
              </p:cNvSpPr>
              <p:nvPr>
                <p:ph idx="1"/>
              </p:nvPr>
            </p:nvSpPr>
            <p:spPr/>
            <p:txBody>
              <a:bodyPr/>
              <a:lstStyle/>
              <a:p>
                <a14:m>
                  <m:oMath xmlns:m="http://schemas.openxmlformats.org/officeDocument/2006/math">
                    <m:r>
                      <a:rPr lang="ja-JP" altLang="ja-JP" i="1" smtClean="0">
                        <a:latin typeface="Cambria Math" panose="02040503050406030204" pitchFamily="18" charset="0"/>
                      </a:rPr>
                      <m:t>厳し</m:t>
                    </m:r>
                    <m:sSub>
                      <m:sSubPr>
                        <m:ctrlPr>
                          <a:rPr lang="ja-JP" altLang="ja-JP" i="1">
                            <a:latin typeface="Cambria Math" panose="02040503050406030204" pitchFamily="18" charset="0"/>
                          </a:rPr>
                        </m:ctrlPr>
                      </m:sSubPr>
                      <m:e>
                        <m:r>
                          <a:rPr lang="ja-JP" altLang="ja-JP" i="1">
                            <a:latin typeface="Cambria Math" panose="02040503050406030204" pitchFamily="18" charset="0"/>
                          </a:rPr>
                          <m:t>さ</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0</m:t>
                        </m:r>
                        <m:r>
                          <a:rPr lang="en-US" altLang="ja-JP" b="0" i="1" smtClean="0">
                            <a:latin typeface="Cambria Math" panose="02040503050406030204" pitchFamily="18" charset="0"/>
                          </a:rPr>
                          <m:t>𝑗</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𝜋</m:t>
                        </m:r>
                      </m:e>
                      <m:sub>
                        <m:r>
                          <a:rPr lang="en-US" altLang="ja-JP" i="1">
                            <a:latin typeface="Cambria Math" panose="02040503050406030204" pitchFamily="18" charset="0"/>
                          </a:rPr>
                          <m:t>1</m:t>
                        </m:r>
                        <m:r>
                          <a:rPr lang="en-US" altLang="ja-JP" b="0" i="1" smtClean="0">
                            <a:latin typeface="Cambria Math" panose="02040503050406030204" pitchFamily="18" charset="0"/>
                          </a:rPr>
                          <m:t>𝑗</m:t>
                        </m:r>
                      </m:sub>
                    </m:sSub>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r>
                      <a:rPr lang="en-US" altLang="ja-JP" i="1">
                        <a:latin typeface="Cambria Math" panose="02040503050406030204" pitchFamily="18" charset="0"/>
                      </a:rPr>
                      <m:t>+</m:t>
                    </m:r>
                    <m:sSub>
                      <m:sSubPr>
                        <m:ctrlPr>
                          <a:rPr lang="ja-JP" altLang="ja-JP" i="1">
                            <a:latin typeface="Cambria Math" panose="02040503050406030204" pitchFamily="18" charset="0"/>
                          </a:rPr>
                        </m:ctrlPr>
                      </m:sSubPr>
                      <m:e>
                        <m:r>
                          <a:rPr lang="en-US" altLang="ja-JP" i="1">
                            <a:latin typeface="Cambria Math" panose="02040503050406030204" pitchFamily="18" charset="0"/>
                          </a:rPr>
                          <m:t>𝑒</m:t>
                        </m:r>
                      </m:e>
                      <m:sub>
                        <m:r>
                          <a:rPr lang="en-US" altLang="ja-JP" b="0" i="1" smtClean="0">
                            <a:latin typeface="Cambria Math" panose="02040503050406030204" pitchFamily="18" charset="0"/>
                          </a:rPr>
                          <m:t>𝑗𝑡</m:t>
                        </m:r>
                      </m:sub>
                    </m:sSub>
                  </m:oMath>
                </a14:m>
                <a:endParaRPr kumimoji="1" lang="en-US" altLang="ja-JP" dirty="0"/>
              </a:p>
              <a:p>
                <a:r>
                  <a:rPr lang="ja-JP" altLang="en-US"/>
                  <a:t>「</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a:t>
                </a:r>
                <a:r>
                  <a:rPr lang="ja-JP" altLang="ja-JP"/>
                  <a:t>時刻</a:t>
                </a:r>
                <a:r>
                  <a:rPr lang="en-US" altLang="ja-JP" dirty="0"/>
                  <a:t>t</a:t>
                </a:r>
                <a:r>
                  <a:rPr lang="ja-JP" altLang="ja-JP"/>
                  <a:t>における評価者</a:t>
                </a:r>
                <a:r>
                  <a:rPr lang="en-US" altLang="ja-JP" dirty="0"/>
                  <a:t>j</a:t>
                </a:r>
                <a:r>
                  <a:rPr lang="ja-JP" altLang="ja-JP"/>
                  <a:t>の試験サイクル</a:t>
                </a:r>
                <a:r>
                  <a:rPr lang="ja-JP" altLang="en-US"/>
                  <a:t>」と書いてある</a:t>
                </a:r>
                <a:endParaRPr lang="en-US" altLang="ja-JP" dirty="0"/>
              </a:p>
              <a:p>
                <a:r>
                  <a:rPr lang="ja-JP" altLang="en-US"/>
                  <a:t>試験サイクルは、この論文の実験において、数日間連続した試験を数回行っており、連続した期間を</a:t>
                </a:r>
                <a:r>
                  <a:rPr lang="en-US" altLang="ja-JP" dirty="0"/>
                  <a:t>1</a:t>
                </a:r>
                <a:r>
                  <a:rPr lang="ja-JP" altLang="en-US"/>
                  <a:t>サイクルとしているらしい</a:t>
                </a:r>
                <a:endParaRPr lang="ja-JP" altLang="ja-JP"/>
              </a:p>
              <a:p>
                <a:r>
                  <a:rPr lang="ja-JP" altLang="en-US"/>
                  <a:t>もしかして</a:t>
                </a:r>
                <a14:m>
                  <m:oMath xmlns:m="http://schemas.openxmlformats.org/officeDocument/2006/math">
                    <m:sSub>
                      <m:sSubPr>
                        <m:ctrlPr>
                          <a:rPr lang="ja-JP" altLang="ja-JP" i="1" smtClean="0">
                            <a:latin typeface="Cambria Math" panose="02040503050406030204" pitchFamily="18" charset="0"/>
                          </a:rPr>
                        </m:ctrlPr>
                      </m:sSubPr>
                      <m:e>
                        <m:r>
                          <a:rPr lang="en-US" altLang="ja-JP" i="1">
                            <a:latin typeface="Cambria Math" panose="02040503050406030204" pitchFamily="18" charset="0"/>
                          </a:rPr>
                          <m:t>𝛼</m:t>
                        </m:r>
                      </m:e>
                      <m:sub>
                        <m:r>
                          <a:rPr lang="en-US" altLang="ja-JP" b="0" i="1" smtClean="0">
                            <a:latin typeface="Cambria Math" panose="02040503050406030204" pitchFamily="18" charset="0"/>
                          </a:rPr>
                          <m:t>𝑗𝑡</m:t>
                        </m:r>
                      </m:sub>
                    </m:sSub>
                  </m:oMath>
                </a14:m>
                <a:r>
                  <a:rPr kumimoji="1" lang="ja-JP" altLang="en-US"/>
                  <a:t>は単に時刻</a:t>
                </a:r>
                <a:r>
                  <a:rPr kumimoji="1" lang="en-US" altLang="ja-JP" dirty="0"/>
                  <a:t>t</a:t>
                </a:r>
                <a:r>
                  <a:rPr kumimoji="1" lang="ja-JP" altLang="en-US"/>
                  <a:t>の時にどこの試験サイクルか</a:t>
                </a:r>
                <a:r>
                  <a:rPr kumimoji="1" lang="en-US" altLang="ja-JP" dirty="0"/>
                  <a:t>(1~10</a:t>
                </a:r>
                <a:r>
                  <a:rPr kumimoji="1" lang="ja-JP" altLang="en-US"/>
                  <a:t>のどこかみたいな</a:t>
                </a:r>
                <a:r>
                  <a:rPr kumimoji="1" lang="en-US" altLang="ja-JP" dirty="0"/>
                  <a:t>)</a:t>
                </a:r>
                <a:r>
                  <a:rPr kumimoji="1" lang="ja-JP" altLang="en-US"/>
                  <a:t>を示しているだけなのでは？</a:t>
                </a:r>
                <a:endParaRPr kumimoji="1" lang="en-US" altLang="ja-JP" dirty="0"/>
              </a:p>
              <a:p>
                <a:r>
                  <a:rPr lang="ja-JP" altLang="en-US"/>
                  <a:t>今使用しているデータにはその情報がないのでどうすべきか</a:t>
                </a:r>
                <a:r>
                  <a:rPr lang="en-US" altLang="ja-JP" dirty="0"/>
                  <a:t>…</a:t>
                </a:r>
                <a:endParaRPr kumimoji="1" lang="ja-JP" altLang="en-US"/>
              </a:p>
            </p:txBody>
          </p:sp>
        </mc:Choice>
        <mc:Fallback xmlns="">
          <p:sp>
            <p:nvSpPr>
              <p:cNvPr id="3" name="コンテンツ プレースホルダー 2">
                <a:extLst>
                  <a:ext uri="{FF2B5EF4-FFF2-40B4-BE49-F238E27FC236}">
                    <a16:creationId xmlns:a16="http://schemas.microsoft.com/office/drawing/2014/main" id="{F9AB5FB8-5ED4-AC46-89B8-668D73E6FF4A}"/>
                  </a:ext>
                </a:extLst>
              </p:cNvPr>
              <p:cNvSpPr>
                <a:spLocks noGrp="1" noRot="1" noChangeAspect="1" noMove="1" noResize="1" noEditPoints="1" noAdjustHandles="1" noChangeArrowheads="1" noChangeShapeType="1" noTextEdit="1"/>
              </p:cNvSpPr>
              <p:nvPr>
                <p:ph idx="1"/>
              </p:nvPr>
            </p:nvSpPr>
            <p:spPr>
              <a:blipFill>
                <a:blip r:embed="rId2"/>
                <a:stretch>
                  <a:fillRect l="-1086" t="-1163" r="-96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32654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B7ED4-65F6-BA47-95AE-AD41BC226942}"/>
              </a:ext>
            </a:extLst>
          </p:cNvPr>
          <p:cNvSpPr>
            <a:spLocks noGrp="1"/>
          </p:cNvSpPr>
          <p:nvPr>
            <p:ph type="title"/>
          </p:nvPr>
        </p:nvSpPr>
        <p:spPr/>
        <p:txBody>
          <a:bodyPr/>
          <a:lstStyle/>
          <a:p>
            <a:r>
              <a:rPr kumimoji="1" lang="ja-JP" altLang="en-US"/>
              <a:t>来週やること</a:t>
            </a:r>
          </a:p>
        </p:txBody>
      </p:sp>
      <p:sp>
        <p:nvSpPr>
          <p:cNvPr id="3" name="コンテンツ プレースホルダー 2">
            <a:extLst>
              <a:ext uri="{FF2B5EF4-FFF2-40B4-BE49-F238E27FC236}">
                <a16:creationId xmlns:a16="http://schemas.microsoft.com/office/drawing/2014/main" id="{D0D79863-C0F2-D743-B3E9-366CBD76169E}"/>
              </a:ext>
            </a:extLst>
          </p:cNvPr>
          <p:cNvSpPr>
            <a:spLocks noGrp="1"/>
          </p:cNvSpPr>
          <p:nvPr>
            <p:ph idx="1"/>
          </p:nvPr>
        </p:nvSpPr>
        <p:spPr/>
        <p:txBody>
          <a:bodyPr/>
          <a:lstStyle/>
          <a:p>
            <a:r>
              <a:rPr lang="ja-JP" altLang="en-US"/>
              <a:t>中間レポ来週のゼミまでに一通り完成</a:t>
            </a:r>
            <a:endParaRPr lang="en-US" altLang="ja-JP" dirty="0"/>
          </a:p>
          <a:p>
            <a:r>
              <a:rPr kumimoji="1" lang="en-US" altLang="ja-JP" dirty="0" err="1"/>
              <a:t>timeID</a:t>
            </a:r>
            <a:r>
              <a:rPr kumimoji="1" lang="ja-JP" altLang="en-US"/>
              <a:t>を区間で作る</a:t>
            </a:r>
            <a:r>
              <a:rPr kumimoji="1" lang="en-US" altLang="ja-JP" dirty="0"/>
              <a:t> t=1~5</a:t>
            </a:r>
            <a:r>
              <a:rPr kumimoji="1" lang="ja-JP" altLang="en-US"/>
              <a:t>→</a:t>
            </a:r>
            <a:r>
              <a:rPr kumimoji="1" lang="en-US" altLang="ja-JP" dirty="0" err="1"/>
              <a:t>TimeID</a:t>
            </a:r>
            <a:r>
              <a:rPr kumimoji="1" lang="en-US" altLang="ja-JP" dirty="0"/>
              <a:t>=1</a:t>
            </a:r>
            <a:r>
              <a:rPr kumimoji="1" lang="ja-JP" altLang="en-US"/>
              <a:t>みたいな感じ</a:t>
            </a:r>
            <a:endParaRPr kumimoji="1" lang="en-US" altLang="ja-JP" dirty="0"/>
          </a:p>
          <a:p>
            <a:endParaRPr kumimoji="1" lang="ja-JP" altLang="en-US"/>
          </a:p>
        </p:txBody>
      </p:sp>
    </p:spTree>
    <p:extLst>
      <p:ext uri="{BB962C8B-B14F-4D97-AF65-F5344CB8AC3E}">
        <p14:creationId xmlns:p14="http://schemas.microsoft.com/office/powerpoint/2010/main" val="3259427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F8B12C-34CC-D345-8663-8B2DE5FD9E57}"/>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3EAC58C7-B6E6-B845-B005-B59534577850}"/>
              </a:ext>
            </a:extLst>
          </p:cNvPr>
          <p:cNvSpPr>
            <a:spLocks noGrp="1"/>
          </p:cNvSpPr>
          <p:nvPr>
            <p:ph type="subTitle" idx="1"/>
          </p:nvPr>
        </p:nvSpPr>
        <p:spPr/>
        <p:txBody>
          <a:bodyPr/>
          <a:lstStyle/>
          <a:p>
            <a:r>
              <a:rPr kumimoji="1" lang="en-US" altLang="ja-JP" dirty="0"/>
              <a:t>9/14</a:t>
            </a:r>
          </a:p>
          <a:p>
            <a:r>
              <a:rPr lang="ja-JP" altLang="en-US"/>
              <a:t>林真由</a:t>
            </a:r>
            <a:endParaRPr kumimoji="1" lang="ja-JP" altLang="en-US"/>
          </a:p>
        </p:txBody>
      </p:sp>
    </p:spTree>
    <p:extLst>
      <p:ext uri="{BB962C8B-B14F-4D97-AF65-F5344CB8AC3E}">
        <p14:creationId xmlns:p14="http://schemas.microsoft.com/office/powerpoint/2010/main" val="2372204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3F296-8F60-3947-B212-275246A5E19F}"/>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5B766336-741A-6842-8C16-42BF37097B0B}"/>
              </a:ext>
            </a:extLst>
          </p:cNvPr>
          <p:cNvSpPr>
            <a:spLocks noGrp="1"/>
          </p:cNvSpPr>
          <p:nvPr>
            <p:ph idx="1"/>
          </p:nvPr>
        </p:nvSpPr>
        <p:spPr/>
        <p:txBody>
          <a:bodyPr/>
          <a:lstStyle/>
          <a:p>
            <a:r>
              <a:rPr kumimoji="1" lang="ja-JP" altLang="en-US"/>
              <a:t>プログラムの修正をしながらレポートを書く</a:t>
            </a:r>
            <a:endParaRPr kumimoji="1" lang="en-US" altLang="ja-JP" dirty="0"/>
          </a:p>
          <a:p>
            <a:r>
              <a:rPr lang="ja-JP" altLang="en-US"/>
              <a:t>参考文献以外は一通り書き終わりました</a:t>
            </a:r>
            <a:endParaRPr kumimoji="1" lang="ja-JP" altLang="en-US"/>
          </a:p>
        </p:txBody>
      </p:sp>
    </p:spTree>
    <p:extLst>
      <p:ext uri="{BB962C8B-B14F-4D97-AF65-F5344CB8AC3E}">
        <p14:creationId xmlns:p14="http://schemas.microsoft.com/office/powerpoint/2010/main" val="2808699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2803C0-0A63-5A40-AC30-5CF008FEF107}"/>
              </a:ext>
            </a:extLst>
          </p:cNvPr>
          <p:cNvSpPr>
            <a:spLocks noGrp="1"/>
          </p:cNvSpPr>
          <p:nvPr>
            <p:ph type="title"/>
          </p:nvPr>
        </p:nvSpPr>
        <p:spPr/>
        <p:txBody>
          <a:bodyPr/>
          <a:lstStyle/>
          <a:p>
            <a:r>
              <a:rPr kumimoji="1" lang="en-US" altLang="ja-JP" dirty="0" err="1"/>
              <a:t>TimeID</a:t>
            </a:r>
            <a:r>
              <a:rPr kumimoji="1" lang="ja-JP" altLang="en-US"/>
              <a:t>の画像</a:t>
            </a:r>
          </a:p>
        </p:txBody>
      </p:sp>
      <p:sp>
        <p:nvSpPr>
          <p:cNvPr id="6" name="右矢印 5">
            <a:extLst>
              <a:ext uri="{FF2B5EF4-FFF2-40B4-BE49-F238E27FC236}">
                <a16:creationId xmlns:a16="http://schemas.microsoft.com/office/drawing/2014/main" id="{BBAC9DD3-324A-154E-81E4-0BA2477C15CF}"/>
              </a:ext>
            </a:extLst>
          </p:cNvPr>
          <p:cNvSpPr/>
          <p:nvPr/>
        </p:nvSpPr>
        <p:spPr>
          <a:xfrm>
            <a:off x="3032440" y="2201446"/>
            <a:ext cx="8054938" cy="54453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9396FD0-C8B7-4F4B-B6F1-0F27674549F2}"/>
              </a:ext>
            </a:extLst>
          </p:cNvPr>
          <p:cNvSpPr txBox="1"/>
          <p:nvPr/>
        </p:nvSpPr>
        <p:spPr>
          <a:xfrm>
            <a:off x="1306382" y="2722366"/>
            <a:ext cx="9678256" cy="369332"/>
          </a:xfrm>
          <a:prstGeom prst="rect">
            <a:avLst/>
          </a:prstGeom>
          <a:noFill/>
        </p:spPr>
        <p:txBody>
          <a:bodyPr wrap="square" rtlCol="0">
            <a:spAutoFit/>
          </a:bodyPr>
          <a:lstStyle/>
          <a:p>
            <a:r>
              <a:rPr lang="ja-JP" altLang="en-US"/>
              <a:t>評価する順番</a:t>
            </a:r>
            <a:r>
              <a:rPr lang="en-US" altLang="ja-JP" dirty="0"/>
              <a:t>       </a:t>
            </a:r>
            <a:r>
              <a:rPr kumimoji="1" lang="en-US" altLang="ja-JP" dirty="0"/>
              <a:t>1   2   3   4   5   6   7   8   9   10  11  12  13  14  15  16  17  18  19  20  21 </a:t>
            </a:r>
            <a:endParaRPr kumimoji="1" lang="ja-JP" altLang="en-US"/>
          </a:p>
        </p:txBody>
      </p:sp>
      <p:sp>
        <p:nvSpPr>
          <p:cNvPr id="13" name="右中かっこ 12">
            <a:extLst>
              <a:ext uri="{FF2B5EF4-FFF2-40B4-BE49-F238E27FC236}">
                <a16:creationId xmlns:a16="http://schemas.microsoft.com/office/drawing/2014/main" id="{F3D65BFA-77B1-2243-97AE-B97C13B6DF61}"/>
              </a:ext>
            </a:extLst>
          </p:cNvPr>
          <p:cNvSpPr/>
          <p:nvPr/>
        </p:nvSpPr>
        <p:spPr>
          <a:xfrm rot="5400000">
            <a:off x="9180664" y="1879214"/>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4" name="右中かっこ 13">
            <a:extLst>
              <a:ext uri="{FF2B5EF4-FFF2-40B4-BE49-F238E27FC236}">
                <a16:creationId xmlns:a16="http://schemas.microsoft.com/office/drawing/2014/main" id="{3AB656CE-6583-5040-A16C-BED7674871C9}"/>
              </a:ext>
            </a:extLst>
          </p:cNvPr>
          <p:cNvSpPr/>
          <p:nvPr/>
        </p:nvSpPr>
        <p:spPr>
          <a:xfrm rot="5400000">
            <a:off x="6593289" y="1879213"/>
            <a:ext cx="277403" cy="258737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5" name="右中かっこ 14">
            <a:extLst>
              <a:ext uri="{FF2B5EF4-FFF2-40B4-BE49-F238E27FC236}">
                <a16:creationId xmlns:a16="http://schemas.microsoft.com/office/drawing/2014/main" id="{C1CF682F-9825-DE46-9DA2-2FCAB9F890C2}"/>
              </a:ext>
            </a:extLst>
          </p:cNvPr>
          <p:cNvSpPr/>
          <p:nvPr/>
        </p:nvSpPr>
        <p:spPr>
          <a:xfrm rot="5400000">
            <a:off x="4137765" y="2039815"/>
            <a:ext cx="277403" cy="232367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5FD3B79-5618-7A4A-9B9C-6F4A0D6BC359}"/>
              </a:ext>
            </a:extLst>
          </p:cNvPr>
          <p:cNvSpPr txBox="1"/>
          <p:nvPr/>
        </p:nvSpPr>
        <p:spPr>
          <a:xfrm>
            <a:off x="1263567" y="3410917"/>
            <a:ext cx="9823811" cy="369332"/>
          </a:xfrm>
          <a:prstGeom prst="rect">
            <a:avLst/>
          </a:prstGeom>
          <a:noFill/>
        </p:spPr>
        <p:txBody>
          <a:bodyPr wrap="square" rtlCol="0">
            <a:spAutoFit/>
          </a:bodyPr>
          <a:lstStyle/>
          <a:p>
            <a:r>
              <a:rPr kumimoji="1" lang="ja-JP" altLang="en-US"/>
              <a:t>時間区分</a:t>
            </a:r>
            <a:r>
              <a:rPr kumimoji="1" lang="en-US" altLang="ja-JP" dirty="0"/>
              <a:t>3</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a:t>
            </a:r>
            <a:endParaRPr kumimoji="1" lang="ja-JP" altLang="en-US"/>
          </a:p>
        </p:txBody>
      </p:sp>
      <p:sp>
        <p:nvSpPr>
          <p:cNvPr id="17" name="テキスト ボックス 16">
            <a:extLst>
              <a:ext uri="{FF2B5EF4-FFF2-40B4-BE49-F238E27FC236}">
                <a16:creationId xmlns:a16="http://schemas.microsoft.com/office/drawing/2014/main" id="{DCAAC88B-EC73-FA47-A6C3-C24D5C9C99FE}"/>
              </a:ext>
            </a:extLst>
          </p:cNvPr>
          <p:cNvSpPr txBox="1"/>
          <p:nvPr/>
        </p:nvSpPr>
        <p:spPr>
          <a:xfrm>
            <a:off x="1263567" y="4426521"/>
            <a:ext cx="9823811" cy="369332"/>
          </a:xfrm>
          <a:prstGeom prst="rect">
            <a:avLst/>
          </a:prstGeom>
          <a:noFill/>
        </p:spPr>
        <p:txBody>
          <a:bodyPr wrap="square" rtlCol="0">
            <a:spAutoFit/>
          </a:bodyPr>
          <a:lstStyle/>
          <a:p>
            <a:r>
              <a:rPr kumimoji="1" lang="ja-JP" altLang="en-US"/>
              <a:t>時間区分</a:t>
            </a:r>
            <a:r>
              <a:rPr lang="en-US" altLang="ja-JP" dirty="0"/>
              <a:t>5</a:t>
            </a:r>
            <a:r>
              <a:rPr kumimoji="1" lang="ja-JP" altLang="en-US"/>
              <a:t>の場合</a:t>
            </a:r>
            <a:r>
              <a:rPr kumimoji="1" lang="en-US" altLang="ja-JP" dirty="0"/>
              <a:t>    </a:t>
            </a:r>
            <a:r>
              <a:rPr kumimoji="1" lang="en-US" altLang="ja-JP" dirty="0" err="1"/>
              <a:t>TimeID</a:t>
            </a:r>
            <a:r>
              <a:rPr kumimoji="1" lang="en-US" altLang="ja-JP" dirty="0"/>
              <a:t>=1    </a:t>
            </a:r>
            <a:r>
              <a:rPr kumimoji="1" lang="en-US" altLang="ja-JP" dirty="0" err="1"/>
              <a:t>TimeID</a:t>
            </a:r>
            <a:r>
              <a:rPr kumimoji="1" lang="en-US" altLang="ja-JP" dirty="0"/>
              <a:t>=2      </a:t>
            </a:r>
            <a:r>
              <a:rPr kumimoji="1" lang="en-US" altLang="ja-JP" dirty="0" err="1"/>
              <a:t>TimeID</a:t>
            </a:r>
            <a:r>
              <a:rPr kumimoji="1" lang="en-US" altLang="ja-JP" dirty="0"/>
              <a:t>=3       </a:t>
            </a:r>
            <a:r>
              <a:rPr kumimoji="1" lang="en-US" altLang="ja-JP" dirty="0" err="1"/>
              <a:t>TimeID</a:t>
            </a:r>
            <a:r>
              <a:rPr kumimoji="1" lang="en-US" altLang="ja-JP" dirty="0"/>
              <a:t>=4          </a:t>
            </a:r>
            <a:r>
              <a:rPr kumimoji="1" lang="en-US" altLang="ja-JP" dirty="0" err="1"/>
              <a:t>TimeID</a:t>
            </a:r>
            <a:r>
              <a:rPr kumimoji="1" lang="en-US" altLang="ja-JP" dirty="0"/>
              <a:t>=5</a:t>
            </a:r>
            <a:endParaRPr kumimoji="1" lang="ja-JP" altLang="en-US"/>
          </a:p>
        </p:txBody>
      </p:sp>
      <p:sp>
        <p:nvSpPr>
          <p:cNvPr id="18" name="右中かっこ 17">
            <a:extLst>
              <a:ext uri="{FF2B5EF4-FFF2-40B4-BE49-F238E27FC236}">
                <a16:creationId xmlns:a16="http://schemas.microsoft.com/office/drawing/2014/main" id="{F1A0F936-A8E2-4641-AC5A-1F7CD39DCAE2}"/>
              </a:ext>
            </a:extLst>
          </p:cNvPr>
          <p:cNvSpPr/>
          <p:nvPr/>
        </p:nvSpPr>
        <p:spPr>
          <a:xfrm rot="5400000">
            <a:off x="3628338" y="3381495"/>
            <a:ext cx="277403" cy="1304820"/>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右中かっこ 18">
            <a:extLst>
              <a:ext uri="{FF2B5EF4-FFF2-40B4-BE49-F238E27FC236}">
                <a16:creationId xmlns:a16="http://schemas.microsoft.com/office/drawing/2014/main" id="{F7803552-65D2-B54D-AD2E-64E3CB669DE9}"/>
              </a:ext>
            </a:extLst>
          </p:cNvPr>
          <p:cNvSpPr/>
          <p:nvPr/>
        </p:nvSpPr>
        <p:spPr>
          <a:xfrm rot="5400000">
            <a:off x="4933159" y="3379330"/>
            <a:ext cx="277403" cy="1304821"/>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0" name="右中かっこ 19">
            <a:extLst>
              <a:ext uri="{FF2B5EF4-FFF2-40B4-BE49-F238E27FC236}">
                <a16:creationId xmlns:a16="http://schemas.microsoft.com/office/drawing/2014/main" id="{C72140E7-B5D7-3740-BA80-C14B8495FA06}"/>
              </a:ext>
            </a:extLst>
          </p:cNvPr>
          <p:cNvSpPr/>
          <p:nvPr/>
        </p:nvSpPr>
        <p:spPr>
          <a:xfrm rot="5400000">
            <a:off x="6335581" y="3304840"/>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1" name="右中かっこ 20">
            <a:extLst>
              <a:ext uri="{FF2B5EF4-FFF2-40B4-BE49-F238E27FC236}">
                <a16:creationId xmlns:a16="http://schemas.microsoft.com/office/drawing/2014/main" id="{1E6B1660-F6C7-C146-93DE-C35EAF42A569}"/>
              </a:ext>
            </a:extLst>
          </p:cNvPr>
          <p:cNvSpPr/>
          <p:nvPr/>
        </p:nvSpPr>
        <p:spPr>
          <a:xfrm rot="5400000">
            <a:off x="7835605" y="3304838"/>
            <a:ext cx="277403" cy="1500024"/>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2" name="右中かっこ 21">
            <a:extLst>
              <a:ext uri="{FF2B5EF4-FFF2-40B4-BE49-F238E27FC236}">
                <a16:creationId xmlns:a16="http://schemas.microsoft.com/office/drawing/2014/main" id="{A41E0653-C29D-4648-B6B6-EEA08AE5DD84}"/>
              </a:ext>
            </a:extLst>
          </p:cNvPr>
          <p:cNvSpPr/>
          <p:nvPr/>
        </p:nvSpPr>
        <p:spPr>
          <a:xfrm rot="5400000">
            <a:off x="9529984" y="3110480"/>
            <a:ext cx="277403" cy="1888735"/>
          </a:xfrm>
          <a:prstGeom prst="rightBrace">
            <a:avLst>
              <a:gd name="adj1" fmla="val 3333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010103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E08AA-CC05-F94B-80BD-69785013D181}"/>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60D5BB3F-E7CA-8348-9F20-173840D30FC5}"/>
              </a:ext>
            </a:extLst>
          </p:cNvPr>
          <p:cNvSpPr>
            <a:spLocks noGrp="1"/>
          </p:cNvSpPr>
          <p:nvPr>
            <p:ph type="subTitle" idx="1"/>
          </p:nvPr>
        </p:nvSpPr>
        <p:spPr/>
        <p:txBody>
          <a:bodyPr/>
          <a:lstStyle/>
          <a:p>
            <a:r>
              <a:rPr kumimoji="1" lang="en-US" altLang="ja-JP" dirty="0"/>
              <a:t>9/21</a:t>
            </a:r>
          </a:p>
          <a:p>
            <a:r>
              <a:rPr lang="ja-JP" altLang="en-US"/>
              <a:t>林真由</a:t>
            </a:r>
            <a:endParaRPr kumimoji="1" lang="ja-JP" altLang="en-US"/>
          </a:p>
        </p:txBody>
      </p:sp>
    </p:spTree>
    <p:extLst>
      <p:ext uri="{BB962C8B-B14F-4D97-AF65-F5344CB8AC3E}">
        <p14:creationId xmlns:p14="http://schemas.microsoft.com/office/powerpoint/2010/main" val="3987076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13D6E-7A39-6742-AB56-3943266BA34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6066A6F1-F84F-C240-84FB-33164A157E0C}"/>
              </a:ext>
            </a:extLst>
          </p:cNvPr>
          <p:cNvSpPr>
            <a:spLocks noGrp="1"/>
          </p:cNvSpPr>
          <p:nvPr>
            <p:ph idx="1"/>
          </p:nvPr>
        </p:nvSpPr>
        <p:spPr/>
        <p:txBody>
          <a:bodyPr/>
          <a:lstStyle/>
          <a:p>
            <a:r>
              <a:rPr kumimoji="1" lang="ja-JP" altLang="en-US"/>
              <a:t>レポート修正</a:t>
            </a:r>
          </a:p>
        </p:txBody>
      </p:sp>
    </p:spTree>
    <p:extLst>
      <p:ext uri="{BB962C8B-B14F-4D97-AF65-F5344CB8AC3E}">
        <p14:creationId xmlns:p14="http://schemas.microsoft.com/office/powerpoint/2010/main" val="3166127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16F20-1C7C-534D-BD2F-50A8E817BD63}"/>
              </a:ext>
            </a:extLst>
          </p:cNvPr>
          <p:cNvSpPr>
            <a:spLocks noGrp="1"/>
          </p:cNvSpPr>
          <p:nvPr>
            <p:ph type="title"/>
          </p:nvPr>
        </p:nvSpPr>
        <p:spPr/>
        <p:txBody>
          <a:bodyPr/>
          <a:lstStyle/>
          <a:p>
            <a:r>
              <a:rPr kumimoji="1" lang="ja-JP" altLang="en-US"/>
              <a:t>疑問点</a:t>
            </a:r>
          </a:p>
        </p:txBody>
      </p:sp>
      <p:sp>
        <p:nvSpPr>
          <p:cNvPr id="3" name="コンテンツ プレースホルダー 2">
            <a:extLst>
              <a:ext uri="{FF2B5EF4-FFF2-40B4-BE49-F238E27FC236}">
                <a16:creationId xmlns:a16="http://schemas.microsoft.com/office/drawing/2014/main" id="{01C913AF-0F24-F645-9448-F8944704EFE5}"/>
              </a:ext>
            </a:extLst>
          </p:cNvPr>
          <p:cNvSpPr>
            <a:spLocks noGrp="1"/>
          </p:cNvSpPr>
          <p:nvPr>
            <p:ph idx="1"/>
          </p:nvPr>
        </p:nvSpPr>
        <p:spPr/>
        <p:txBody>
          <a:bodyPr/>
          <a:lstStyle/>
          <a:p>
            <a:r>
              <a:rPr kumimoji="1" lang="en-US" altLang="ja-JP" dirty="0"/>
              <a:t>Stan</a:t>
            </a:r>
            <a:r>
              <a:rPr kumimoji="1" lang="ja-JP" altLang="en-US"/>
              <a:t>コードはどこに載せる？</a:t>
            </a:r>
            <a:endParaRPr kumimoji="1" lang="en-US" altLang="ja-JP" dirty="0"/>
          </a:p>
          <a:p>
            <a:r>
              <a:rPr lang="ja-JP" altLang="en-US"/>
              <a:t>一文字だけ小文字→元の論文の記述のまま使っている</a:t>
            </a:r>
            <a:endParaRPr lang="en-US" altLang="ja-JP" dirty="0"/>
          </a:p>
          <a:p>
            <a:endParaRPr kumimoji="1" lang="ja-JP" altLang="en-US"/>
          </a:p>
        </p:txBody>
      </p:sp>
    </p:spTree>
    <p:extLst>
      <p:ext uri="{BB962C8B-B14F-4D97-AF65-F5344CB8AC3E}">
        <p14:creationId xmlns:p14="http://schemas.microsoft.com/office/powerpoint/2010/main" val="3209999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14E403-4C10-1B42-928F-A632C4DB8407}"/>
              </a:ext>
            </a:extLst>
          </p:cNvPr>
          <p:cNvSpPr>
            <a:spLocks noGrp="1"/>
          </p:cNvSpPr>
          <p:nvPr>
            <p:ph type="title"/>
          </p:nvPr>
        </p:nvSpPr>
        <p:spPr/>
        <p:txBody>
          <a:bodyPr/>
          <a:lstStyle/>
          <a:p>
            <a:r>
              <a:rPr kumimoji="1" lang="ja-JP" altLang="en-US"/>
              <a:t>今後のスケジュール</a:t>
            </a:r>
          </a:p>
        </p:txBody>
      </p:sp>
      <p:sp>
        <p:nvSpPr>
          <p:cNvPr id="3" name="コンテンツ プレースホルダー 2">
            <a:extLst>
              <a:ext uri="{FF2B5EF4-FFF2-40B4-BE49-F238E27FC236}">
                <a16:creationId xmlns:a16="http://schemas.microsoft.com/office/drawing/2014/main" id="{1A190CD6-6873-0B40-9572-7292722410A2}"/>
              </a:ext>
            </a:extLst>
          </p:cNvPr>
          <p:cNvSpPr>
            <a:spLocks noGrp="1"/>
          </p:cNvSpPr>
          <p:nvPr>
            <p:ph idx="1"/>
          </p:nvPr>
        </p:nvSpPr>
        <p:spPr/>
        <p:txBody>
          <a:bodyPr/>
          <a:lstStyle/>
          <a:p>
            <a:r>
              <a:rPr kumimoji="1" lang="ja-JP" altLang="en-US"/>
              <a:t>予稿作成</a:t>
            </a:r>
            <a:r>
              <a:rPr kumimoji="1" lang="en-US" altLang="ja-JP" dirty="0"/>
              <a:t>(</a:t>
            </a:r>
            <a:r>
              <a:rPr kumimoji="1" lang="ja-JP" altLang="en-US"/>
              <a:t>来週のゼミ</a:t>
            </a:r>
            <a:r>
              <a:rPr kumimoji="1" lang="en-US" altLang="ja-JP" dirty="0"/>
              <a:t>9/28</a:t>
            </a:r>
            <a:r>
              <a:rPr kumimoji="1" lang="ja-JP" altLang="en-US"/>
              <a:t>まで</a:t>
            </a:r>
            <a:r>
              <a:rPr kumimoji="1" lang="en-US" altLang="ja-JP" dirty="0"/>
              <a:t>)</a:t>
            </a:r>
          </a:p>
          <a:p>
            <a:r>
              <a:rPr lang="ja-JP" altLang="en-US">
                <a:solidFill>
                  <a:srgbClr val="FF0000"/>
                </a:solidFill>
              </a:rPr>
              <a:t>レポート作成</a:t>
            </a:r>
            <a:r>
              <a:rPr lang="en-US" altLang="ja-JP" dirty="0">
                <a:solidFill>
                  <a:srgbClr val="FF0000"/>
                </a:solidFill>
              </a:rPr>
              <a:t>(</a:t>
            </a:r>
            <a:r>
              <a:rPr lang="ja-JP" altLang="en-US">
                <a:solidFill>
                  <a:srgbClr val="FF0000"/>
                </a:solidFill>
              </a:rPr>
              <a:t>明日中にできるといい</a:t>
            </a:r>
            <a:r>
              <a:rPr lang="en-US" altLang="ja-JP" dirty="0">
                <a:solidFill>
                  <a:srgbClr val="FF0000"/>
                </a:solidFill>
              </a:rPr>
              <a:t>)</a:t>
            </a:r>
          </a:p>
          <a:p>
            <a:r>
              <a:rPr lang="ja-JP" altLang="en-US"/>
              <a:t>スライドも作成しときたい</a:t>
            </a:r>
            <a:endParaRPr lang="en-US" altLang="ja-JP" dirty="0"/>
          </a:p>
          <a:p>
            <a:r>
              <a:rPr kumimoji="1" lang="en-US" altLang="ja-JP" dirty="0"/>
              <a:t>10/1,2,3</a:t>
            </a:r>
            <a:r>
              <a:rPr kumimoji="1" lang="ja-JP" altLang="en-US"/>
              <a:t>のどこかでスライドができたタイミングで送る</a:t>
            </a:r>
            <a:endParaRPr kumimoji="1" lang="en-US" altLang="ja-JP" dirty="0"/>
          </a:p>
          <a:p>
            <a:r>
              <a:rPr lang="ja-JP" altLang="en-US"/>
              <a:t>再来週のゼミ</a:t>
            </a:r>
            <a:r>
              <a:rPr lang="en-US" altLang="ja-JP" dirty="0"/>
              <a:t>10/5</a:t>
            </a:r>
            <a:r>
              <a:rPr lang="ja-JP" altLang="en-US"/>
              <a:t>発表練習</a:t>
            </a:r>
            <a:r>
              <a:rPr lang="en-US" altLang="ja-JP" dirty="0"/>
              <a:t>(6</a:t>
            </a:r>
            <a:r>
              <a:rPr lang="ja-JP" altLang="en-US"/>
              <a:t>も？</a:t>
            </a:r>
            <a:r>
              <a:rPr lang="en-US" altLang="ja-JP" dirty="0"/>
              <a:t>)</a:t>
            </a:r>
            <a:r>
              <a:rPr lang="ja-JP" altLang="en-US"/>
              <a:t>この日までに自分でも練習しとく</a:t>
            </a:r>
            <a:endParaRPr kumimoji="1" lang="en-US" altLang="ja-JP" dirty="0"/>
          </a:p>
          <a:p>
            <a:r>
              <a:rPr kumimoji="1" lang="en-US" altLang="ja-JP" dirty="0"/>
              <a:t>10/7</a:t>
            </a:r>
            <a:r>
              <a:rPr kumimoji="1" lang="ja-JP" altLang="en-US"/>
              <a:t>発表本番</a:t>
            </a:r>
          </a:p>
        </p:txBody>
      </p:sp>
    </p:spTree>
    <p:extLst>
      <p:ext uri="{BB962C8B-B14F-4D97-AF65-F5344CB8AC3E}">
        <p14:creationId xmlns:p14="http://schemas.microsoft.com/office/powerpoint/2010/main" val="3865842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0307-A421-F94B-985B-ECAAD49D904E}"/>
              </a:ext>
            </a:extLst>
          </p:cNvPr>
          <p:cNvSpPr>
            <a:spLocks noGrp="1"/>
          </p:cNvSpPr>
          <p:nvPr>
            <p:ph type="ctrTitle"/>
          </p:nvPr>
        </p:nvSpPr>
        <p:spPr/>
        <p:txBody>
          <a:bodyPr/>
          <a:lstStyle/>
          <a:p>
            <a:r>
              <a:rPr kumimoji="1" lang="ja-JP" altLang="en-US"/>
              <a:t>進捗報告</a:t>
            </a:r>
          </a:p>
        </p:txBody>
      </p:sp>
      <p:sp>
        <p:nvSpPr>
          <p:cNvPr id="3" name="字幕 2">
            <a:extLst>
              <a:ext uri="{FF2B5EF4-FFF2-40B4-BE49-F238E27FC236}">
                <a16:creationId xmlns:a16="http://schemas.microsoft.com/office/drawing/2014/main" id="{5376D2C0-6854-E345-AF11-FF1DDFE5513D}"/>
              </a:ext>
            </a:extLst>
          </p:cNvPr>
          <p:cNvSpPr>
            <a:spLocks noGrp="1"/>
          </p:cNvSpPr>
          <p:nvPr>
            <p:ph type="subTitle" idx="1"/>
          </p:nvPr>
        </p:nvSpPr>
        <p:spPr/>
        <p:txBody>
          <a:bodyPr/>
          <a:lstStyle/>
          <a:p>
            <a:r>
              <a:rPr kumimoji="1" lang="en-US" altLang="ja-JP" dirty="0"/>
              <a:t>9/28</a:t>
            </a:r>
          </a:p>
          <a:p>
            <a:r>
              <a:rPr lang="ja-JP" altLang="en-US"/>
              <a:t>林真由</a:t>
            </a:r>
            <a:endParaRPr kumimoji="1" lang="ja-JP" altLang="en-US"/>
          </a:p>
        </p:txBody>
      </p:sp>
    </p:spTree>
    <p:extLst>
      <p:ext uri="{BB962C8B-B14F-4D97-AF65-F5344CB8AC3E}">
        <p14:creationId xmlns:p14="http://schemas.microsoft.com/office/powerpoint/2010/main" val="62456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80F62D-009E-D14D-95E0-FA8C253F051E}"/>
              </a:ext>
            </a:extLst>
          </p:cNvPr>
          <p:cNvSpPr>
            <a:spLocks noGrp="1"/>
          </p:cNvSpPr>
          <p:nvPr>
            <p:ph type="title"/>
          </p:nvPr>
        </p:nvSpPr>
        <p:spPr/>
        <p:txBody>
          <a:bodyPr/>
          <a:lstStyle/>
          <a:p>
            <a:r>
              <a:rPr kumimoji="1" lang="ja-JP" altLang="en-US"/>
              <a:t>混合ファセットモデル</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928A053-6F07-8C42-8DFF-B3C8C08C15A4}"/>
                  </a:ext>
                </a:extLst>
              </p:cNvPr>
              <p:cNvSpPr>
                <a:spLocks noGrp="1"/>
              </p:cNvSpPr>
              <p:nvPr>
                <p:ph idx="1"/>
              </p:nvPr>
            </p:nvSpPr>
            <p:spPr/>
            <p:txBody>
              <a:bodyPr>
                <a:normAutofit fontScale="92500" lnSpcReduction="10000"/>
              </a:bodyPr>
              <a:lstStyle/>
              <a:p>
                <a:r>
                  <a:rPr kumimoji="1" lang="ja-JP" altLang="en-US"/>
                  <a:t>前のページのモデルは、評価者の特性を考慮していない</a:t>
                </a:r>
                <a:endParaRPr kumimoji="1" lang="en-US" altLang="ja-JP" dirty="0"/>
              </a:p>
              <a:p>
                <a:r>
                  <a:rPr lang="ja-JP" altLang="en-US"/>
                  <a:t>評価者の厳しさのパラメータを追加して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 altLang="ja-JP" i="1" smtClean="0">
                              <a:latin typeface="Cambria Math" panose="02040503050406030204" pitchFamily="18" charset="0"/>
                            </a:rPr>
                          </m:ctrlPr>
                        </m:funcPr>
                        <m:fName>
                          <m:r>
                            <m:rPr>
                              <m:sty m:val="p"/>
                            </m:rPr>
                            <a:rPr kumimoji="1" lang="en" altLang="ja-JP" i="0" smtClean="0">
                              <a:latin typeface="Cambria Math" panose="02040503050406030204" pitchFamily="18" charset="0"/>
                            </a:rPr>
                            <m:t>log</m:t>
                          </m:r>
                        </m:fName>
                        <m:e>
                          <m:f>
                            <m:fPr>
                              <m:ctrlPr>
                                <a:rPr kumimoji="1" lang="en" altLang="ja-JP"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𝑛𝑖𝑗𝑘𝑔</m:t>
                                  </m:r>
                                </m:sub>
                              </m:sSub>
                            </m:num>
                            <m:den>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𝑛𝑖</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𝑗</m:t>
                                      </m:r>
                                      <m:r>
                                        <a:rPr kumimoji="1" lang="en-US" altLang="ja-JP" b="0" i="1" smtClean="0">
                                          <a:latin typeface="Cambria Math" panose="02040503050406030204" pitchFamily="18" charset="0"/>
                                        </a:rPr>
                                        <m:t>−1</m:t>
                                      </m:r>
                                    </m:e>
                                  </m:d>
                                  <m:r>
                                    <a:rPr kumimoji="1" lang="en-US" altLang="ja-JP" b="0" i="1" smtClean="0">
                                      <a:latin typeface="Cambria Math" panose="02040503050406030204" pitchFamily="18" charset="0"/>
                                    </a:rPr>
                                    <m:t>𝑘𝑔</m:t>
                                  </m:r>
                                </m:sub>
                              </m:sSub>
                            </m:den>
                          </m:f>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𝜃</m:t>
                              </m:r>
                            </m:e>
                            <m:sub>
                              <m:r>
                                <a:rPr kumimoji="1" lang="en-US" altLang="ja-JP" b="0" i="1" smtClean="0">
                                  <a:latin typeface="Cambria Math" panose="02040503050406030204" pitchFamily="18" charset="0"/>
                                  <a:ea typeface="Cambria Math" panose="02040503050406030204" pitchFamily="18" charset="0"/>
                                </a:rPr>
                                <m:t>𝑛𝑔</m:t>
                              </m:r>
                            </m:sub>
                          </m:sSub>
                          <m:r>
                            <a:rPr kumimoji="1" lang="en-US" altLang="ja-JP" b="0" i="1" smtClean="0">
                              <a:latin typeface="Cambria Math" panose="02040503050406030204" pitchFamily="18" charset="0"/>
                              <a:ea typeface="Cambria Math" panose="02040503050406030204" pitchFamily="18" charset="0"/>
                            </a:rPr>
                            <m:t>−</m:t>
                          </m:r>
                          <m:d>
                            <m:dPr>
                              <m:ctrlPr>
                                <a:rPr kumimoji="1" lang="en-US" altLang="ja-JP" b="0" i="1" smtClean="0">
                                  <a:latin typeface="Cambria Math" panose="02040503050406030204" pitchFamily="18" charset="0"/>
                                  <a:ea typeface="Cambria Math" panose="02040503050406030204" pitchFamily="18" charset="0"/>
                                </a:rPr>
                              </m:ctrlPr>
                            </m:dPr>
                            <m:e>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𝛿</m:t>
                                  </m:r>
                                </m:e>
                                <m:sub>
                                  <m:r>
                                    <a:rPr kumimoji="1" lang="en-US" altLang="ja-JP" b="0" i="1" smtClean="0">
                                      <a:latin typeface="Cambria Math" panose="02040503050406030204" pitchFamily="18" charset="0"/>
                                      <a:ea typeface="Cambria Math" panose="02040503050406030204" pitchFamily="18" charset="0"/>
                                    </a:rPr>
                                    <m:t>𝑖𝑔</m:t>
                                  </m:r>
                                </m:sub>
                              </m:sSub>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𝜏</m:t>
                                  </m:r>
                                </m:e>
                                <m:sub>
                                  <m:r>
                                    <a:rPr kumimoji="1" lang="en-US" altLang="ja-JP" b="0" i="1" smtClean="0">
                                      <a:latin typeface="Cambria Math" panose="02040503050406030204" pitchFamily="18" charset="0"/>
                                      <a:ea typeface="Cambria Math" panose="02040503050406030204" pitchFamily="18" charset="0"/>
                                    </a:rPr>
                                    <m:t>𝑖𝑗</m:t>
                                  </m:r>
                                </m:sub>
                              </m:sSub>
                            </m:e>
                          </m:d>
                          <m:r>
                            <a:rPr kumimoji="1" lang="en-US" altLang="ja-JP" b="0" i="1" smtClean="0">
                              <a:latin typeface="Cambria Math" panose="02040503050406030204" pitchFamily="18" charset="0"/>
                              <a:ea typeface="Cambria Math" panose="02040503050406030204" pitchFamily="18" charset="0"/>
                            </a:rPr>
                            <m:t>−</m:t>
                          </m:r>
                          <m:sSub>
                            <m:sSubPr>
                              <m:ctrlPr>
                                <a:rPr kumimoji="1" lang="en-US" altLang="ja-JP" b="0" i="1" smtClean="0">
                                  <a:highlight>
                                    <a:srgbClr val="FFFF00"/>
                                  </a:highlight>
                                  <a:latin typeface="Cambria Math" panose="02040503050406030204" pitchFamily="18" charset="0"/>
                                  <a:ea typeface="Cambria Math" panose="02040503050406030204" pitchFamily="18" charset="0"/>
                                </a:rPr>
                              </m:ctrlPr>
                            </m:sSubPr>
                            <m:e>
                              <m:r>
                                <a:rPr kumimoji="1" lang="en-US" altLang="ja-JP" b="0" i="1" smtClean="0">
                                  <a:highlight>
                                    <a:srgbClr val="FFFF00"/>
                                  </a:highlight>
                                  <a:latin typeface="Cambria Math" panose="02040503050406030204" pitchFamily="18" charset="0"/>
                                  <a:ea typeface="Cambria Math" panose="02040503050406030204" pitchFamily="18" charset="0"/>
                                </a:rPr>
                                <m:t>𝛾</m:t>
                              </m:r>
                            </m:e>
                            <m:sub>
                              <m:r>
                                <a:rPr kumimoji="1" lang="en-US" altLang="ja-JP" b="0" i="1" smtClean="0">
                                  <a:highlight>
                                    <a:srgbClr val="FFFF00"/>
                                  </a:highlight>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DIRF</a:t>
                </a:r>
                <a:r>
                  <a:rPr lang="ja-JP" altLang="en-US" sz="2400">
                    <a:solidFill>
                      <a:srgbClr val="FF0000"/>
                    </a:solidFill>
                  </a:rPr>
                  <a:t>モデル</a:t>
                </a:r>
                <a:endParaRPr lang="en-US" altLang="ja-JP" sz="2400" dirty="0">
                  <a:solidFill>
                    <a:srgbClr val="FF0000"/>
                  </a:solidFill>
                </a:endParaRPr>
              </a:p>
              <a:p>
                <a:pPr>
                  <a:lnSpc>
                    <a:spcPct val="110000"/>
                  </a:lnSpc>
                </a:pPr>
                <a:r>
                  <a:rPr lang="ja-JP" altLang="en-US"/>
                  <a:t>グループの中で</a:t>
                </a:r>
                <a14:m>
                  <m:oMath xmlns:m="http://schemas.openxmlformats.org/officeDocument/2006/math">
                    <m:sSub>
                      <m:sSubPr>
                        <m:ctrlPr>
                          <a:rPr lang="en-US" altLang="ja-JP" i="1">
                            <a:latin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𝛿</m:t>
                            </m:r>
                          </m:e>
                          <m:sub>
                            <m:r>
                              <a:rPr lang="en-US" altLang="ja-JP" i="1">
                                <a:latin typeface="Cambria Math" panose="02040503050406030204" pitchFamily="18" charset="0"/>
                                <a:ea typeface="Cambria Math" panose="02040503050406030204" pitchFamily="18" charset="0"/>
                              </a:rPr>
                              <m:t>𝑖𝑔</m:t>
                            </m:r>
                          </m:sub>
                        </m:sSub>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rPr>
                          <m:t>𝜏</m:t>
                        </m:r>
                      </m:e>
                      <m:sub>
                        <m:r>
                          <a:rPr lang="en-US" altLang="ja-JP" i="1">
                            <a:latin typeface="Cambria Math" panose="02040503050406030204" pitchFamily="18" charset="0"/>
                          </a:rPr>
                          <m:t>𝑖𝑗𝑔</m:t>
                        </m:r>
                      </m:sub>
                    </m:sSub>
                  </m:oMath>
                </a14:m>
                <a:r>
                  <a:rPr lang="ja-JP" altLang="en-US" dirty="0"/>
                  <a:t>が一定</a:t>
                </a:r>
                <a:r>
                  <a:rPr lang="ja-JP" altLang="en-US"/>
                  <a:t>の時</a:t>
                </a:r>
                <a:r>
                  <a:rPr lang="en-US" altLang="ja-JP" dirty="0"/>
                  <a:t>,</a:t>
                </a:r>
                <a:r>
                  <a:rPr lang="ja-JP" altLang="en-US"/>
                  <a:t>項目</a:t>
                </a:r>
                <a14:m>
                  <m:oMath xmlns:m="http://schemas.openxmlformats.org/officeDocument/2006/math">
                    <m:r>
                      <a:rPr lang="en-US" altLang="ja-JP" i="1">
                        <a:latin typeface="Cambria Math" panose="02040503050406030204" pitchFamily="18" charset="0"/>
                      </a:rPr>
                      <m:t>𝑖</m:t>
                    </m:r>
                  </m:oMath>
                </a14:m>
                <a:r>
                  <a:rPr lang="ja-JP" altLang="en-US" dirty="0"/>
                  <a:t>は</a:t>
                </a:r>
                <a:r>
                  <a:rPr lang="en-US" altLang="ja-JP" dirty="0"/>
                  <a:t>DIF</a:t>
                </a:r>
                <a:r>
                  <a:rPr lang="ja-JP" altLang="en-US"/>
                  <a:t>を示さない。この時、書き換えられて</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lang="en" altLang="ja-JP" i="1">
                              <a:latin typeface="Cambria Math" panose="02040503050406030204" pitchFamily="18" charset="0"/>
                            </a:rPr>
                          </m:ctrlPr>
                        </m:funcPr>
                        <m:fName>
                          <m:r>
                            <m:rPr>
                              <m:sty m:val="p"/>
                            </m:rPr>
                            <a:rPr lang="en" altLang="ja-JP">
                              <a:latin typeface="Cambria Math" panose="02040503050406030204" pitchFamily="18" charset="0"/>
                            </a:rPr>
                            <m:t>log</m:t>
                          </m:r>
                        </m:fName>
                        <m:e>
                          <m:f>
                            <m:fPr>
                              <m:ctrlPr>
                                <a:rPr lang="en"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𝑛𝑖𝑗𝑘𝑔</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𝑛𝑖</m:t>
                                  </m:r>
                                  <m:d>
                                    <m:dPr>
                                      <m:ctrlPr>
                                        <a:rPr lang="en-US" altLang="ja-JP" i="1">
                                          <a:latin typeface="Cambria Math" panose="02040503050406030204" pitchFamily="18" charset="0"/>
                                        </a:rPr>
                                      </m:ctrlPr>
                                    </m:dPr>
                                    <m:e>
                                      <m:r>
                                        <a:rPr lang="en-US" altLang="ja-JP" i="1">
                                          <a:latin typeface="Cambria Math" panose="02040503050406030204" pitchFamily="18" charset="0"/>
                                        </a:rPr>
                                        <m:t>𝑗</m:t>
                                      </m:r>
                                      <m:r>
                                        <a:rPr lang="en-US" altLang="ja-JP" i="1">
                                          <a:latin typeface="Cambria Math" panose="02040503050406030204" pitchFamily="18" charset="0"/>
                                        </a:rPr>
                                        <m:t>−1</m:t>
                                      </m:r>
                                    </m:e>
                                  </m:d>
                                  <m:r>
                                    <a:rPr lang="en-US" altLang="ja-JP" i="1">
                                      <a:latin typeface="Cambria Math" panose="02040503050406030204" pitchFamily="18" charset="0"/>
                                    </a:rPr>
                                    <m:t>𝑘𝑔</m:t>
                                  </m:r>
                                </m:sub>
                              </m:sSub>
                            </m:den>
                          </m:f>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𝜃</m:t>
                              </m:r>
                            </m:e>
                            <m:sub>
                              <m:r>
                                <a:rPr lang="en-US" altLang="ja-JP" i="1">
                                  <a:latin typeface="Cambria Math" panose="02040503050406030204" pitchFamily="18" charset="0"/>
                                  <a:ea typeface="Cambria Math" panose="02040503050406030204" pitchFamily="18" charset="0"/>
                                </a:rPr>
                                <m:t>𝑛𝑔</m:t>
                              </m:r>
                            </m:sub>
                          </m:sSub>
                          <m:r>
                            <a:rPr lang="en-US" altLang="ja-JP" i="1">
                              <a:latin typeface="Cambria Math" panose="02040503050406030204" pitchFamily="18" charset="0"/>
                              <a:ea typeface="Cambria Math" panose="02040503050406030204" pitchFamily="18" charset="0"/>
                            </a:rPr>
                            <m:t>−</m:t>
                          </m:r>
                          <m:d>
                            <m:dPr>
                              <m:ctrlPr>
                                <a:rPr lang="en-US" altLang="ja-JP" i="1">
                                  <a:latin typeface="Cambria Math" panose="02040503050406030204" pitchFamily="18" charset="0"/>
                                  <a:ea typeface="Cambria Math" panose="02040503050406030204" pitchFamily="18" charset="0"/>
                                </a:rPr>
                              </m:ctrlPr>
                            </m:dPr>
                            <m:e>
                              <m:sSub>
                                <m:sSubPr>
                                  <m:ctrlPr>
                                    <a:rPr lang="en-US" altLang="ja-JP" i="1">
                                      <a:highlight>
                                        <a:srgbClr val="FFFF00"/>
                                      </a:highlight>
                                      <a:latin typeface="Cambria Math" panose="02040503050406030204" pitchFamily="18" charset="0"/>
                                      <a:ea typeface="Cambria Math" panose="02040503050406030204" pitchFamily="18" charset="0"/>
                                    </a:rPr>
                                  </m:ctrlPr>
                                </m:sSubPr>
                                <m:e>
                                  <m:r>
                                    <a:rPr lang="en-US" altLang="ja-JP" i="1">
                                      <a:highlight>
                                        <a:srgbClr val="FFFF00"/>
                                      </a:highlight>
                                      <a:latin typeface="Cambria Math" panose="02040503050406030204" pitchFamily="18" charset="0"/>
                                      <a:ea typeface="Cambria Math" panose="02040503050406030204" pitchFamily="18" charset="0"/>
                                    </a:rPr>
                                    <m:t>𝛿</m:t>
                                  </m:r>
                                </m:e>
                                <m:sub>
                                  <m:r>
                                    <a:rPr lang="en-US" altLang="ja-JP" i="1">
                                      <a:highlight>
                                        <a:srgbClr val="FFFF00"/>
                                      </a:highlight>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𝑖𝑗</m:t>
                                  </m:r>
                                </m:sub>
                              </m:sSub>
                            </m:e>
                          </m:d>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𝑘𝑔</m:t>
                              </m:r>
                            </m:sub>
                          </m:sSub>
                        </m:e>
                      </m:func>
                    </m:oMath>
                  </m:oMathPara>
                </a14:m>
                <a:endParaRPr kumimoji="1" lang="en-US" altLang="ja-JP" dirty="0"/>
              </a:p>
              <a:p>
                <a:pPr marL="0" indent="0" algn="ctr">
                  <a:buNone/>
                </a:pPr>
                <a:r>
                  <a:rPr lang="en-US" altLang="ja-JP" sz="2400" dirty="0">
                    <a:solidFill>
                      <a:srgbClr val="FF0000"/>
                    </a:solidFill>
                  </a:rPr>
                  <a:t>DRF</a:t>
                </a:r>
                <a:r>
                  <a:rPr lang="ja-JP" altLang="en-US" sz="2400">
                    <a:solidFill>
                      <a:srgbClr val="FF0000"/>
                    </a:solidFill>
                  </a:rPr>
                  <a:t>モデル</a:t>
                </a:r>
                <a:r>
                  <a:rPr lang="en-US" altLang="ja-JP" sz="2400" dirty="0">
                    <a:solidFill>
                      <a:srgbClr val="FF0000"/>
                    </a:solidFill>
                  </a:rPr>
                  <a:t>(DIF</a:t>
                </a:r>
                <a:r>
                  <a:rPr lang="ja-JP" altLang="en-US" sz="2400">
                    <a:solidFill>
                      <a:srgbClr val="FF0000"/>
                    </a:solidFill>
                  </a:rPr>
                  <a:t>を考慮しない</a:t>
                </a:r>
                <a:r>
                  <a:rPr lang="en-US" altLang="ja-JP" sz="2400" dirty="0">
                    <a:solidFill>
                      <a:srgbClr val="FF0000"/>
                    </a:solidFill>
                  </a:rPr>
                  <a:t>)</a:t>
                </a:r>
                <a:endParaRPr kumimoji="1" lang="ja-JP" altLang="en-US" sz="2400">
                  <a:solidFill>
                    <a:srgbClr val="FF0000"/>
                  </a:solidFill>
                </a:endParaRPr>
              </a:p>
            </p:txBody>
          </p:sp>
        </mc:Choice>
        <mc:Fallback xmlns="">
          <p:sp>
            <p:nvSpPr>
              <p:cNvPr id="3" name="コンテンツ プレースホルダー 2">
                <a:extLst>
                  <a:ext uri="{FF2B5EF4-FFF2-40B4-BE49-F238E27FC236}">
                    <a16:creationId xmlns:a16="http://schemas.microsoft.com/office/drawing/2014/main" id="{4928A053-6F07-8C42-8DFF-B3C8C08C15A4}"/>
                  </a:ext>
                </a:extLst>
              </p:cNvPr>
              <p:cNvSpPr>
                <a:spLocks noGrp="1" noRot="1" noChangeAspect="1" noMove="1" noResize="1" noEditPoints="1" noAdjustHandles="1" noChangeArrowheads="1" noChangeShapeType="1" noTextEdit="1"/>
              </p:cNvSpPr>
              <p:nvPr>
                <p:ph idx="1"/>
              </p:nvPr>
            </p:nvSpPr>
            <p:spPr>
              <a:blipFill>
                <a:blip r:embed="rId3"/>
                <a:stretch>
                  <a:fillRect l="-965" t="-2616" r="-7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1168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A720F-88EB-D84A-9F93-93EBF0AFF461}"/>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07879F3E-DB66-6349-8ECC-96D432CC4C48}"/>
              </a:ext>
            </a:extLst>
          </p:cNvPr>
          <p:cNvSpPr>
            <a:spLocks noGrp="1"/>
          </p:cNvSpPr>
          <p:nvPr>
            <p:ph idx="1"/>
          </p:nvPr>
        </p:nvSpPr>
        <p:spPr/>
        <p:txBody>
          <a:bodyPr/>
          <a:lstStyle/>
          <a:p>
            <a:r>
              <a:rPr kumimoji="1" lang="ja-JP" altLang="en-US"/>
              <a:t>中間レポート修正・提出</a:t>
            </a:r>
            <a:endParaRPr kumimoji="1" lang="en-US" altLang="ja-JP" dirty="0"/>
          </a:p>
          <a:p>
            <a:r>
              <a:rPr lang="en-US" altLang="ja-JP" dirty="0"/>
              <a:t>WBIC</a:t>
            </a:r>
            <a:r>
              <a:rPr lang="ja-JP" altLang="en-US"/>
              <a:t>を全部の課題分計算する</a:t>
            </a:r>
            <a:endParaRPr lang="en-US" altLang="ja-JP" dirty="0"/>
          </a:p>
          <a:p>
            <a:pPr lvl="1">
              <a:buFont typeface="Wingdings" pitchFamily="2" charset="2"/>
              <a:buChar char="Ø"/>
            </a:pPr>
            <a:r>
              <a:rPr lang="ja-JP" altLang="en-US"/>
              <a:t>結果</a:t>
            </a:r>
            <a:r>
              <a:rPr lang="en-US" altLang="ja-JP" dirty="0"/>
              <a:t>(</a:t>
            </a:r>
            <a:r>
              <a:rPr lang="ja-JP" altLang="en-US"/>
              <a:t>どれが一番良いか</a:t>
            </a:r>
            <a:r>
              <a:rPr lang="en-US" altLang="ja-JP" dirty="0"/>
              <a:t>)</a:t>
            </a:r>
            <a:r>
              <a:rPr lang="ja-JP" altLang="en-US"/>
              <a:t>は変わらず</a:t>
            </a:r>
            <a:endParaRPr kumimoji="1" lang="en-US" altLang="ja-JP" dirty="0"/>
          </a:p>
          <a:p>
            <a:r>
              <a:rPr kumimoji="1" lang="ja-JP" altLang="en-US"/>
              <a:t>予稿作成</a:t>
            </a:r>
            <a:endParaRPr kumimoji="1" lang="en-US" altLang="ja-JP" dirty="0"/>
          </a:p>
          <a:p>
            <a:r>
              <a:rPr lang="ja-JP" altLang="en-US"/>
              <a:t>発表スライド作成</a:t>
            </a:r>
            <a:endParaRPr lang="en-US" altLang="ja-JP" dirty="0"/>
          </a:p>
          <a:p>
            <a:pPr lvl="1">
              <a:buFont typeface="Wingdings" pitchFamily="2" charset="2"/>
              <a:buChar char="Ø"/>
            </a:pPr>
            <a:r>
              <a:rPr lang="ja-JP" altLang="en-US"/>
              <a:t>まだ手つけ始めただけ</a:t>
            </a:r>
            <a:endParaRPr kumimoji="1" lang="ja-JP" altLang="en-US"/>
          </a:p>
        </p:txBody>
      </p:sp>
    </p:spTree>
    <p:extLst>
      <p:ext uri="{BB962C8B-B14F-4D97-AF65-F5344CB8AC3E}">
        <p14:creationId xmlns:p14="http://schemas.microsoft.com/office/powerpoint/2010/main" val="3786386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12C3462-7940-754B-B6D6-023FFFB70C3A}"/>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E9035B14-9C43-9444-B9F9-78F5F974AC1E}"/>
              </a:ext>
            </a:extLst>
          </p:cNvPr>
          <p:cNvSpPr>
            <a:spLocks noGrp="1"/>
          </p:cNvSpPr>
          <p:nvPr>
            <p:ph type="subTitle" idx="1"/>
          </p:nvPr>
        </p:nvSpPr>
        <p:spPr/>
        <p:txBody>
          <a:bodyPr/>
          <a:lstStyle/>
          <a:p>
            <a:r>
              <a:rPr lang="en-US" altLang="ja-JP" dirty="0"/>
              <a:t>10/12</a:t>
            </a:r>
          </a:p>
          <a:p>
            <a:r>
              <a:rPr lang="ja-JP" altLang="en-US"/>
              <a:t>林真由</a:t>
            </a:r>
            <a:endParaRPr lang="en-US" altLang="ja-JP" dirty="0"/>
          </a:p>
          <a:p>
            <a:endParaRPr lang="ja-JP" altLang="en-US"/>
          </a:p>
        </p:txBody>
      </p:sp>
    </p:spTree>
    <p:extLst>
      <p:ext uri="{BB962C8B-B14F-4D97-AF65-F5344CB8AC3E}">
        <p14:creationId xmlns:p14="http://schemas.microsoft.com/office/powerpoint/2010/main" val="2852730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4DC833-DA9A-0A49-8144-807EAC516C6A}"/>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3CB57CC7-7FC3-F74B-BBE6-006EE4C08B9F}"/>
              </a:ext>
            </a:extLst>
          </p:cNvPr>
          <p:cNvSpPr>
            <a:spLocks noGrp="1"/>
          </p:cNvSpPr>
          <p:nvPr>
            <p:ph idx="1"/>
          </p:nvPr>
        </p:nvSpPr>
        <p:spPr/>
        <p:txBody>
          <a:bodyPr/>
          <a:lstStyle/>
          <a:p>
            <a:r>
              <a:rPr kumimoji="1" lang="ja-JP" altLang="en-US"/>
              <a:t>中間発表</a:t>
            </a:r>
          </a:p>
        </p:txBody>
      </p:sp>
    </p:spTree>
    <p:extLst>
      <p:ext uri="{BB962C8B-B14F-4D97-AF65-F5344CB8AC3E}">
        <p14:creationId xmlns:p14="http://schemas.microsoft.com/office/powerpoint/2010/main" val="355810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D7A24-043C-084E-A7D3-21B6603040D2}"/>
              </a:ext>
            </a:extLst>
          </p:cNvPr>
          <p:cNvSpPr>
            <a:spLocks noGrp="1"/>
          </p:cNvSpPr>
          <p:nvPr>
            <p:ph type="title"/>
          </p:nvPr>
        </p:nvSpPr>
        <p:spPr/>
        <p:txBody>
          <a:bodyPr/>
          <a:lstStyle/>
          <a:p>
            <a:r>
              <a:rPr kumimoji="1" lang="ja-JP" altLang="en-US"/>
              <a:t>今後やっていくこと</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5B2135-AF89-5C47-AEA1-EF6323837E10}"/>
                  </a:ext>
                </a:extLst>
              </p:cNvPr>
              <p:cNvSpPr>
                <a:spLocks noGrp="1"/>
              </p:cNvSpPr>
              <p:nvPr>
                <p:ph idx="1"/>
              </p:nvPr>
            </p:nvSpPr>
            <p:spPr/>
            <p:txBody>
              <a:bodyPr>
                <a:normAutofit lnSpcReduction="10000"/>
              </a:bodyPr>
              <a:lstStyle/>
              <a:p>
                <a:r>
                  <a:rPr kumimoji="1" lang="ja-JP" altLang="en-US"/>
                  <a:t>既存手法</a:t>
                </a:r>
                <a:endParaRPr kumimoji="1" lang="en-US" altLang="ja-JP" dirty="0"/>
              </a:p>
              <a:p>
                <a:pPr lvl="1"/>
                <a:r>
                  <a:rPr kumimoji="1" lang="ja-JP" altLang="en-US"/>
                  <a:t>シミュレーション</a:t>
                </a:r>
                <a:endParaRPr kumimoji="1" lang="en-US" altLang="ja-JP" dirty="0"/>
              </a:p>
              <a:p>
                <a:endParaRPr kumimoji="1" lang="en-US" altLang="ja-JP" dirty="0"/>
              </a:p>
              <a:p>
                <a:r>
                  <a:rPr kumimoji="1" lang="ja-JP" altLang="en-US"/>
                  <a:t>実データを集めるための実験</a:t>
                </a:r>
                <a:endParaRPr lang="en-US" altLang="ja-JP" dirty="0"/>
              </a:p>
              <a:p>
                <a:pPr lvl="1"/>
                <a:r>
                  <a:rPr kumimoji="1" lang="ja-JP" altLang="en-US"/>
                  <a:t>普通に採点</a:t>
                </a:r>
                <a:r>
                  <a:rPr lang="en-US" altLang="ja-JP" dirty="0"/>
                  <a:t>:</a:t>
                </a:r>
                <a:r>
                  <a:rPr kumimoji="1" lang="en-US" altLang="ja-JP" dirty="0"/>
                  <a:t>10</a:t>
                </a:r>
                <a:r>
                  <a:rPr kumimoji="1" lang="ja-JP" altLang="en-US"/>
                  <a:t>人くらい</a:t>
                </a:r>
                <a:endParaRPr kumimoji="1" lang="en-US" altLang="ja-JP" dirty="0"/>
              </a:p>
              <a:p>
                <a:pPr lvl="1"/>
                <a:r>
                  <a:rPr kumimoji="1" lang="ja-JP" altLang="en-US"/>
                  <a:t>基準を変えてもらう人</a:t>
                </a:r>
                <a:r>
                  <a:rPr lang="en-US" altLang="ja-JP" dirty="0"/>
                  <a:t>:</a:t>
                </a:r>
                <a:r>
                  <a:rPr kumimoji="1" lang="ja-JP" altLang="en-US"/>
                  <a:t>数パターン</a:t>
                </a:r>
                <a:endParaRPr kumimoji="1" lang="en-US" altLang="ja-JP" dirty="0"/>
              </a:p>
              <a:p>
                <a:pPr lvl="1"/>
                <a:r>
                  <a:rPr kumimoji="1" lang="ja-JP" altLang="en-US"/>
                  <a:t>やり方考える</a:t>
                </a:r>
                <a:endParaRPr kumimoji="1" lang="en-US" altLang="ja-JP" dirty="0"/>
              </a:p>
              <a:p>
                <a:endParaRPr lang="en-US" altLang="ja-JP" dirty="0"/>
              </a:p>
              <a:p>
                <a:r>
                  <a:rPr lang="ja-JP" altLang="en-US"/>
                  <a:t>課題パラメータ</a:t>
                </a:r>
                <a:r>
                  <a:rPr lang="en-US" altLang="ja-JP" dirty="0"/>
                  <a:t>(</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𝛼</m:t>
                            </m:r>
                          </m:e>
                          <m:sub>
                            <m:r>
                              <a:rPr lang="en-US" altLang="ja-JP" i="1">
                                <a:latin typeface="Cambria Math" panose="02040503050406030204" pitchFamily="18" charset="0"/>
                                <a:ea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  </m:t>
                        </m:r>
                        <m:r>
                          <a:rPr lang="en-US" altLang="ja-JP" i="1">
                            <a:latin typeface="Cambria Math" panose="02040503050406030204" pitchFamily="18" charset="0"/>
                            <a:ea typeface="Cambria Math" panose="02040503050406030204" pitchFamily="18" charset="0"/>
                          </a:rPr>
                          <m:t>𝛽</m:t>
                        </m:r>
                      </m:e>
                      <m:sub>
                        <m:r>
                          <a:rPr lang="en-US" altLang="ja-JP" i="1">
                            <a:latin typeface="Cambria Math" panose="02040503050406030204" pitchFamily="18" charset="0"/>
                            <a:ea typeface="Cambria Math" panose="02040503050406030204" pitchFamily="18" charset="0"/>
                          </a:rPr>
                          <m:t>𝑖</m:t>
                        </m:r>
                      </m:sub>
                    </m:sSub>
                  </m:oMath>
                </a14:m>
                <a:r>
                  <a:rPr lang="en-US" altLang="ja-JP" dirty="0"/>
                  <a:t>)</a:t>
                </a:r>
                <a:r>
                  <a:rPr lang="ja-JP" altLang="en-US"/>
                  <a:t>を追加？</a:t>
                </a:r>
                <a:endParaRPr lang="en-US" altLang="ja-JP" dirty="0"/>
              </a:p>
              <a:p>
                <a:r>
                  <a:rPr lang="ja-JP" altLang="en-US"/>
                  <a:t>それに合わせてデータも作成</a:t>
                </a:r>
                <a:r>
                  <a:rPr lang="en-US" altLang="ja-JP" dirty="0"/>
                  <a:t>(</a:t>
                </a:r>
                <a:r>
                  <a:rPr lang="ja-JP" altLang="en-US"/>
                  <a:t>修正</a:t>
                </a:r>
                <a:r>
                  <a:rPr lang="en-US" altLang="ja-JP" dirty="0"/>
                  <a:t>)</a:t>
                </a:r>
              </a:p>
              <a:p>
                <a:endParaRPr kumimoji="1" lang="ja-JP" altLang="en-US"/>
              </a:p>
            </p:txBody>
          </p:sp>
        </mc:Choice>
        <mc:Fallback xmlns="">
          <p:sp>
            <p:nvSpPr>
              <p:cNvPr id="3" name="コンテンツ プレースホルダー 2">
                <a:extLst>
                  <a:ext uri="{FF2B5EF4-FFF2-40B4-BE49-F238E27FC236}">
                    <a16:creationId xmlns:a16="http://schemas.microsoft.com/office/drawing/2014/main" id="{FE5B2135-AF89-5C47-AEA1-EF6323837E10}"/>
                  </a:ext>
                </a:extLst>
              </p:cNvPr>
              <p:cNvSpPr>
                <a:spLocks noGrp="1" noRot="1" noChangeAspect="1" noMove="1" noResize="1" noEditPoints="1" noAdjustHandles="1" noChangeArrowheads="1" noChangeShapeType="1" noTextEdit="1"/>
              </p:cNvSpPr>
              <p:nvPr>
                <p:ph idx="1"/>
              </p:nvPr>
            </p:nvSpPr>
            <p:spPr>
              <a:blipFill>
                <a:blip r:embed="rId3"/>
                <a:stretch>
                  <a:fillRect l="-1086" t="-3198" b="-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2084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A63A4A-D3B2-A34D-A51F-05021303F884}"/>
              </a:ext>
            </a:extLst>
          </p:cNvPr>
          <p:cNvSpPr>
            <a:spLocks noGrp="1"/>
          </p:cNvSpPr>
          <p:nvPr>
            <p:ph type="ctrTitle"/>
          </p:nvPr>
        </p:nvSpPr>
        <p:spPr/>
        <p:txBody>
          <a:bodyPr/>
          <a:lstStyle/>
          <a:p>
            <a:r>
              <a:rPr lang="ja-JP" altLang="en-US"/>
              <a:t>進捗報告</a:t>
            </a:r>
          </a:p>
        </p:txBody>
      </p:sp>
      <p:sp>
        <p:nvSpPr>
          <p:cNvPr id="5" name="字幕 4">
            <a:extLst>
              <a:ext uri="{FF2B5EF4-FFF2-40B4-BE49-F238E27FC236}">
                <a16:creationId xmlns:a16="http://schemas.microsoft.com/office/drawing/2014/main" id="{09B38DF5-3D47-CE4E-B97F-91E7D0D77061}"/>
              </a:ext>
            </a:extLst>
          </p:cNvPr>
          <p:cNvSpPr>
            <a:spLocks noGrp="1"/>
          </p:cNvSpPr>
          <p:nvPr>
            <p:ph type="subTitle" idx="1"/>
          </p:nvPr>
        </p:nvSpPr>
        <p:spPr/>
        <p:txBody>
          <a:bodyPr/>
          <a:lstStyle/>
          <a:p>
            <a:r>
              <a:rPr lang="en-US" altLang="ja-JP" dirty="0"/>
              <a:t>10/19</a:t>
            </a:r>
          </a:p>
          <a:p>
            <a:r>
              <a:rPr lang="ja-JP" altLang="en-US"/>
              <a:t>林真由</a:t>
            </a:r>
          </a:p>
        </p:txBody>
      </p:sp>
    </p:spTree>
    <p:extLst>
      <p:ext uri="{BB962C8B-B14F-4D97-AF65-F5344CB8AC3E}">
        <p14:creationId xmlns:p14="http://schemas.microsoft.com/office/powerpoint/2010/main" val="42380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339F6E-0FBF-4C44-AB60-192FF3B1089C}"/>
              </a:ext>
            </a:extLst>
          </p:cNvPr>
          <p:cNvSpPr>
            <a:spLocks noGrp="1"/>
          </p:cNvSpPr>
          <p:nvPr>
            <p:ph type="title"/>
          </p:nvPr>
        </p:nvSpPr>
        <p:spPr/>
        <p:txBody>
          <a:bodyPr/>
          <a:lstStyle/>
          <a:p>
            <a:r>
              <a:rPr kumimoji="1" lang="ja-JP" altLang="en-US"/>
              <a:t>今週やったこと</a:t>
            </a:r>
          </a:p>
        </p:txBody>
      </p:sp>
      <p:sp>
        <p:nvSpPr>
          <p:cNvPr id="3" name="コンテンツ プレースホルダー 2">
            <a:extLst>
              <a:ext uri="{FF2B5EF4-FFF2-40B4-BE49-F238E27FC236}">
                <a16:creationId xmlns:a16="http://schemas.microsoft.com/office/drawing/2014/main" id="{21EEA6EA-229C-CB46-8B4D-81122A84731B}"/>
              </a:ext>
            </a:extLst>
          </p:cNvPr>
          <p:cNvSpPr>
            <a:spLocks noGrp="1"/>
          </p:cNvSpPr>
          <p:nvPr>
            <p:ph idx="1"/>
          </p:nvPr>
        </p:nvSpPr>
        <p:spPr/>
        <p:txBody>
          <a:bodyPr/>
          <a:lstStyle/>
          <a:p>
            <a:r>
              <a:rPr kumimoji="1" lang="ja-JP" altLang="en-US"/>
              <a:t>論文を読む</a:t>
            </a:r>
            <a:endParaRPr kumimoji="1" lang="en-US" altLang="ja-JP" dirty="0"/>
          </a:p>
          <a:p>
            <a:pPr lvl="1"/>
            <a:r>
              <a:rPr lang="en" altLang="ja-JP" dirty="0"/>
              <a:t>Hierarchical linear models: Applications and data analysis methods</a:t>
            </a:r>
          </a:p>
          <a:p>
            <a:pPr lvl="1"/>
            <a:endParaRPr kumimoji="1" lang="en" altLang="ja-JP" dirty="0"/>
          </a:p>
          <a:p>
            <a:r>
              <a:rPr lang="ja-JP" altLang="en-US"/>
              <a:t>実験のやり方を考える</a:t>
            </a:r>
            <a:endParaRPr kumimoji="1" lang="ja-JP" altLang="en-US"/>
          </a:p>
        </p:txBody>
      </p:sp>
    </p:spTree>
    <p:extLst>
      <p:ext uri="{BB962C8B-B14F-4D97-AF65-F5344CB8AC3E}">
        <p14:creationId xmlns:p14="http://schemas.microsoft.com/office/powerpoint/2010/main" val="3628337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DFF9-F585-A044-A2AE-6B903E4D22F9}"/>
              </a:ext>
            </a:extLst>
          </p:cNvPr>
          <p:cNvSpPr>
            <a:spLocks noGrp="1"/>
          </p:cNvSpPr>
          <p:nvPr>
            <p:ph type="title"/>
          </p:nvPr>
        </p:nvSpPr>
        <p:spPr/>
        <p:txBody>
          <a:bodyPr/>
          <a:lstStyle/>
          <a:p>
            <a:r>
              <a:rPr kumimoji="1" lang="ja-JP" altLang="en-US"/>
              <a:t>論文を読みました</a:t>
            </a:r>
          </a:p>
        </p:txBody>
      </p:sp>
      <p:sp>
        <p:nvSpPr>
          <p:cNvPr id="3" name="コンテンツ プレースホルダー 2">
            <a:extLst>
              <a:ext uri="{FF2B5EF4-FFF2-40B4-BE49-F238E27FC236}">
                <a16:creationId xmlns:a16="http://schemas.microsoft.com/office/drawing/2014/main" id="{F615C78D-EBCE-3B43-8E83-C4EAD747C3F2}"/>
              </a:ext>
            </a:extLst>
          </p:cNvPr>
          <p:cNvSpPr>
            <a:spLocks noGrp="1"/>
          </p:cNvSpPr>
          <p:nvPr>
            <p:ph idx="1"/>
          </p:nvPr>
        </p:nvSpPr>
        <p:spPr/>
        <p:txBody>
          <a:bodyPr/>
          <a:lstStyle/>
          <a:p>
            <a:r>
              <a:rPr kumimoji="1" lang="ja-JP" altLang="en-US"/>
              <a:t>そもそも前読んだ論文は，モデルを提案している論文ではなかった</a:t>
            </a:r>
            <a:r>
              <a:rPr kumimoji="1" lang="en-US" altLang="ja-JP" dirty="0"/>
              <a:t>(</a:t>
            </a:r>
            <a:r>
              <a:rPr kumimoji="1" lang="ja-JP" altLang="en-US"/>
              <a:t>紹介して実験してるだけっぽい</a:t>
            </a:r>
            <a:r>
              <a:rPr kumimoji="1" lang="en-US" altLang="ja-JP" dirty="0"/>
              <a:t>)</a:t>
            </a:r>
            <a:r>
              <a:rPr kumimoji="1" lang="ja-JP" altLang="en-US"/>
              <a:t>ので，使用しているモデルを提案しているであろう本を読みました</a:t>
            </a:r>
            <a:endParaRPr kumimoji="1" lang="en-US" altLang="ja-JP" dirty="0"/>
          </a:p>
          <a:p>
            <a:pPr lvl="1"/>
            <a:r>
              <a:rPr kumimoji="1" lang="ja-JP" altLang="en-US"/>
              <a:t>無料では一部しか読めなかったけどちょうどモデルの説明の部分が読めた</a:t>
            </a:r>
            <a:endParaRPr kumimoji="1" lang="en-US" altLang="ja-JP" dirty="0"/>
          </a:p>
          <a:p>
            <a:pPr marL="0" indent="0">
              <a:buNone/>
            </a:pPr>
            <a:endParaRPr kumimoji="1" lang="ja-JP" altLang="en-US"/>
          </a:p>
        </p:txBody>
      </p:sp>
    </p:spTree>
    <p:extLst>
      <p:ext uri="{BB962C8B-B14F-4D97-AF65-F5344CB8AC3E}">
        <p14:creationId xmlns:p14="http://schemas.microsoft.com/office/powerpoint/2010/main" val="3104097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110F83-C0E3-1443-9B0E-85BC4FB98415}"/>
              </a:ext>
            </a:extLst>
          </p:cNvPr>
          <p:cNvSpPr>
            <a:spLocks noGrp="1"/>
          </p:cNvSpPr>
          <p:nvPr>
            <p:ph type="title"/>
          </p:nvPr>
        </p:nvSpPr>
        <p:spPr/>
        <p:txBody>
          <a:bodyPr>
            <a:normAutofit/>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5D0A4FD-48FD-3C47-9A76-A36F5ECD1E7C}"/>
                  </a:ext>
                </a:extLst>
              </p:cNvPr>
              <p:cNvSpPr>
                <a:spLocks noGrp="1"/>
              </p:cNvSpPr>
              <p:nvPr>
                <p:ph idx="1"/>
              </p:nvPr>
            </p:nvSpPr>
            <p:spPr/>
            <p:txBody>
              <a:bodyPr>
                <a:normAutofit/>
              </a:bodyPr>
              <a:lstStyle/>
              <a:p>
                <a:pPr>
                  <a:lnSpc>
                    <a:spcPct val="120000"/>
                  </a:lnSpc>
                </a:pPr>
                <a:r>
                  <a:rPr kumimoji="1" lang="ja-JP" altLang="en-US"/>
                  <a:t>パラメータの事前分布を全て正規分布だと思っていたが，誤差の部分に限った話っぽい</a:t>
                </a:r>
                <a:endParaRPr kumimoji="1" lang="en-US" altLang="ja-JP" dirty="0"/>
              </a:p>
              <a:p>
                <a:r>
                  <a:rPr lang="ja-JP" altLang="en-US"/>
                  <a:t>他のパラメータの事前分布については直接の記述は多分なし</a:t>
                </a:r>
                <a:endParaRPr lang="en-US" altLang="ja-JP" dirty="0"/>
              </a:p>
              <a:p>
                <a14:m>
                  <m:oMath xmlns:m="http://schemas.openxmlformats.org/officeDocument/2006/math">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𝛽</m:t>
                        </m:r>
                      </m:e>
                      <m:sub>
                        <m:r>
                          <a:rPr kumimoji="1" lang="en-US" altLang="ja-JP" b="0" i="1" smtClean="0">
                            <a:latin typeface="Cambria Math" panose="02040503050406030204" pitchFamily="18" charset="0"/>
                            <a:ea typeface="Cambria Math" panose="02040503050406030204" pitchFamily="18" charset="0"/>
                          </a:rPr>
                          <m:t>𝑟𝑡</m:t>
                        </m:r>
                      </m:sub>
                    </m:sSub>
                  </m:oMath>
                </a14:m>
                <a:r>
                  <a:rPr kumimoji="1" lang="ja-JP" altLang="en-US" b="0">
                    <a:latin typeface="Cambria Math" panose="02040503050406030204" pitchFamily="18" charset="0"/>
                  </a:rPr>
                  <a:t>について，前読んだ論文は「評価者</a:t>
                </a:r>
                <a:r>
                  <a:rPr kumimoji="1" lang="en-US" altLang="ja-JP" b="0" dirty="0">
                    <a:latin typeface="Cambria Math" panose="02040503050406030204" pitchFamily="18" charset="0"/>
                  </a:rPr>
                  <a:t>r</a:t>
                </a:r>
                <a:r>
                  <a:rPr kumimoji="1" lang="ja-JP" altLang="en-US" b="0">
                    <a:latin typeface="Cambria Math" panose="02040503050406030204" pitchFamily="18" charset="0"/>
                  </a:rPr>
                  <a:t>の時間</a:t>
                </a:r>
                <a:r>
                  <a:rPr kumimoji="1" lang="en-US" altLang="ja-JP" b="0" dirty="0">
                    <a:latin typeface="Cambria Math" panose="02040503050406030204" pitchFamily="18" charset="0"/>
                  </a:rPr>
                  <a:t>t</a:t>
                </a:r>
                <a:r>
                  <a:rPr kumimoji="1" lang="ja-JP" altLang="en-US" b="0">
                    <a:latin typeface="Cambria Math" panose="02040503050406030204" pitchFamily="18" charset="0"/>
                  </a:rPr>
                  <a:t>におけるサイクル」と書いてあったが，今回読んだ論文には「</a:t>
                </a:r>
                <a:r>
                  <a:rPr kumimoji="1" lang="ja-JP" altLang="en-US" b="0">
                    <a:solidFill>
                      <a:srgbClr val="FF0000"/>
                    </a:solidFill>
                    <a:latin typeface="Cambria Math" panose="02040503050406030204" pitchFamily="18" charset="0"/>
                  </a:rPr>
                  <a:t>評価者</a:t>
                </a:r>
                <a:r>
                  <a:rPr kumimoji="1" lang="en-US" altLang="ja-JP" b="0" dirty="0">
                    <a:solidFill>
                      <a:srgbClr val="FF0000"/>
                    </a:solidFill>
                    <a:latin typeface="Cambria Math" panose="02040503050406030204" pitchFamily="18" charset="0"/>
                  </a:rPr>
                  <a:t>r</a:t>
                </a:r>
                <a:r>
                  <a:rPr kumimoji="1" lang="ja-JP" altLang="en-US" b="0">
                    <a:solidFill>
                      <a:srgbClr val="FF0000"/>
                    </a:solidFill>
                    <a:latin typeface="Cambria Math" panose="02040503050406030204" pitchFamily="18" charset="0"/>
                  </a:rPr>
                  <a:t>の時間</a:t>
                </a:r>
                <a:r>
                  <a:rPr kumimoji="1" lang="en-US" altLang="ja-JP" b="0" dirty="0">
                    <a:solidFill>
                      <a:srgbClr val="FF0000"/>
                    </a:solidFill>
                    <a:latin typeface="Cambria Math" panose="02040503050406030204" pitchFamily="18" charset="0"/>
                  </a:rPr>
                  <a:t>t</a:t>
                </a:r>
                <a:r>
                  <a:rPr kumimoji="1" lang="ja-JP" altLang="en-US" b="0">
                    <a:solidFill>
                      <a:srgbClr val="FF0000"/>
                    </a:solidFill>
                    <a:latin typeface="Cambria Math" panose="02040503050406030204" pitchFamily="18" charset="0"/>
                  </a:rPr>
                  <a:t>における年齢</a:t>
                </a:r>
                <a:r>
                  <a:rPr kumimoji="1" lang="en-US" altLang="ja-JP" b="0" dirty="0">
                    <a:solidFill>
                      <a:srgbClr val="FF0000"/>
                    </a:solidFill>
                    <a:latin typeface="Cambria Math" panose="02040503050406030204" pitchFamily="18" charset="0"/>
                  </a:rPr>
                  <a:t>(age)</a:t>
                </a:r>
                <a:r>
                  <a:rPr kumimoji="1" lang="ja-JP" altLang="en-US" b="0">
                    <a:latin typeface="Cambria Math" panose="02040503050406030204" pitchFamily="18" charset="0"/>
                  </a:rPr>
                  <a:t>」と書いてあった　年齢？？？</a:t>
                </a:r>
                <a:endParaRPr kumimoji="1" lang="en-US" altLang="ja-JP" b="0" dirty="0">
                  <a:latin typeface="Cambria Math" panose="02040503050406030204" pitchFamily="18" charset="0"/>
                </a:endParaRPr>
              </a:p>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として，それを返すパラメータ</a:t>
                </a:r>
                <a:r>
                  <a:rPr lang="en-US" altLang="ja-JP" dirty="0">
                    <a:latin typeface="Cambria Math" panose="02040503050406030204" pitchFamily="18" charset="0"/>
                  </a:rPr>
                  <a:t>(</a:t>
                </a:r>
                <a:r>
                  <a:rPr lang="ja-JP" altLang="en-US">
                    <a:latin typeface="Cambria Math" panose="02040503050406030204" pitchFamily="18" charset="0"/>
                  </a:rPr>
                  <a:t>パラメータとは言わない？</a:t>
                </a:r>
                <a:r>
                  <a:rPr lang="en-US" altLang="ja-JP" dirty="0">
                    <a:latin typeface="Cambria Math" panose="02040503050406030204" pitchFamily="18" charset="0"/>
                  </a:rPr>
                  <a:t>)</a:t>
                </a:r>
                <a:r>
                  <a:rPr lang="ja-JP" altLang="en-US">
                    <a:latin typeface="Cambria Math" panose="02040503050406030204" pitchFamily="18" charset="0"/>
                  </a:rPr>
                  <a:t>という解釈もできる？</a:t>
                </a:r>
                <a:r>
                  <a:rPr lang="en-US" altLang="ja-JP" dirty="0">
                    <a:latin typeface="Cambria Math" panose="02040503050406030204" pitchFamily="18" charset="0"/>
                  </a:rPr>
                  <a:t> </a:t>
                </a:r>
                <a14:m>
                  <m:oMath xmlns:m="http://schemas.openxmlformats.org/officeDocument/2006/math">
                    <m:r>
                      <a:rPr lang="en-US" altLang="ja-JP" i="1" dirty="0" smtClean="0">
                        <a:latin typeface="Cambria Math" panose="02040503050406030204" pitchFamily="18" charset="0"/>
                      </a:rPr>
                      <m:t>𝑦</m:t>
                    </m:r>
                    <m:r>
                      <a:rPr lang="en-US" altLang="ja-JP" i="1" dirty="0" smtClean="0">
                        <a:latin typeface="Cambria Math" panose="02040503050406030204" pitchFamily="18" charset="0"/>
                      </a:rPr>
                      <m:t>=</m:t>
                    </m:r>
                    <m:r>
                      <a:rPr lang="en-US" altLang="ja-JP" i="1" dirty="0" smtClean="0">
                        <a:latin typeface="Cambria Math" panose="02040503050406030204" pitchFamily="18" charset="0"/>
                      </a:rPr>
                      <m:t>𝑎𝑥</m:t>
                    </m:r>
                  </m:oMath>
                </a14:m>
                <a:r>
                  <a:rPr lang="ja-JP" altLang="en-US">
                    <a:latin typeface="Cambria Math" panose="02040503050406030204" pitchFamily="18" charset="0"/>
                  </a:rPr>
                  <a:t>の</a:t>
                </a:r>
                <a14:m>
                  <m:oMath xmlns:m="http://schemas.openxmlformats.org/officeDocument/2006/math">
                    <m:r>
                      <a:rPr lang="en-US" altLang="ja-JP" i="1" dirty="0" smtClean="0">
                        <a:latin typeface="Cambria Math" panose="02040503050406030204" pitchFamily="18" charset="0"/>
                      </a:rPr>
                      <m:t>𝑥</m:t>
                    </m:r>
                  </m:oMath>
                </a14:m>
                <a:r>
                  <a:rPr lang="ja-JP" altLang="en-US">
                    <a:latin typeface="Cambria Math" panose="02040503050406030204" pitchFamily="18" charset="0"/>
                  </a:rPr>
                  <a:t>的な．．．</a:t>
                </a:r>
                <a:endParaRPr kumimoji="1" lang="en-US" altLang="ja-JP" b="0" i="1" dirty="0">
                  <a:latin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C5D0A4FD-48FD-3C47-9A76-A36F5ECD1E7C}"/>
                  </a:ext>
                </a:extLst>
              </p:cNvPr>
              <p:cNvSpPr>
                <a:spLocks noGrp="1" noRot="1" noChangeAspect="1" noMove="1" noResize="1" noEditPoints="1" noAdjustHandles="1" noChangeArrowheads="1" noChangeShapeType="1" noTextEdit="1"/>
              </p:cNvSpPr>
              <p:nvPr>
                <p:ph idx="1"/>
              </p:nvPr>
            </p:nvSpPr>
            <p:spPr>
              <a:blipFill>
                <a:blip r:embed="rId3"/>
                <a:stretch>
                  <a:fillRect l="-1086" t="-291" b="-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34815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6EB99-58C3-8042-872A-F2598A415FF0}"/>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54A9C83-CBB5-9649-B2AE-6CEFA6FF663E}"/>
                  </a:ext>
                </a:extLst>
              </p:cNvPr>
              <p:cNvSpPr>
                <a:spLocks noGrp="1"/>
              </p:cNvSpPr>
              <p:nvPr>
                <p:ph idx="1"/>
              </p:nvPr>
            </p:nvSpPr>
            <p:spPr/>
            <p:txBody>
              <a:bodyPr/>
              <a:lstStyle/>
              <a:p>
                <a:r>
                  <a:rPr lang="ja-JP" altLang="en-US">
                    <a:latin typeface="Cambria Math" panose="02040503050406030204" pitchFamily="18" charset="0"/>
                  </a:rPr>
                  <a:t>「評価者</a:t>
                </a:r>
                <a:r>
                  <a:rPr lang="en-US" altLang="ja-JP" dirty="0">
                    <a:latin typeface="Cambria Math" panose="02040503050406030204" pitchFamily="18" charset="0"/>
                  </a:rPr>
                  <a:t>r</a:t>
                </a:r>
                <a:r>
                  <a:rPr lang="ja-JP" altLang="en-US">
                    <a:latin typeface="Cambria Math" panose="02040503050406030204" pitchFamily="18" charset="0"/>
                  </a:rPr>
                  <a:t>の時間</a:t>
                </a:r>
                <a:r>
                  <a:rPr lang="en-US" altLang="ja-JP" dirty="0">
                    <a:latin typeface="Cambria Math" panose="02040503050406030204" pitchFamily="18" charset="0"/>
                  </a:rPr>
                  <a:t>t</a:t>
                </a:r>
                <a:r>
                  <a:rPr lang="ja-JP" altLang="en-US">
                    <a:latin typeface="Cambria Math" panose="02040503050406030204" pitchFamily="18" charset="0"/>
                  </a:rPr>
                  <a:t>におけるサイクル」→例えば，時間</a:t>
                </a:r>
                <a:r>
                  <a:rPr lang="en-US" altLang="ja-JP" dirty="0">
                    <a:latin typeface="Cambria Math" panose="02040503050406030204" pitchFamily="18" charset="0"/>
                  </a:rPr>
                  <a:t>t=1~3</a:t>
                </a:r>
                <a:r>
                  <a:rPr lang="ja-JP" altLang="en-US">
                    <a:latin typeface="Cambria Math" panose="02040503050406030204" pitchFamily="18" charset="0"/>
                  </a:rPr>
                  <a:t>の時はサイクル</a:t>
                </a:r>
                <a:r>
                  <a:rPr lang="en-US" altLang="ja-JP" dirty="0">
                    <a:latin typeface="Cambria Math" panose="02040503050406030204" pitchFamily="18" charset="0"/>
                  </a:rPr>
                  <a:t>1</a:t>
                </a:r>
                <a:r>
                  <a:rPr lang="ja-JP" altLang="en-US">
                    <a:latin typeface="Cambria Math" panose="02040503050406030204" pitchFamily="18" charset="0"/>
                  </a:rPr>
                  <a:t>として，それを返すデータ？という解釈もできる？</a:t>
                </a:r>
                <a:endParaRPr lang="en-US" altLang="ja-JP" dirty="0">
                  <a:latin typeface="Cambria Math" panose="02040503050406030204" pitchFamily="18" charset="0"/>
                </a:endParaRPr>
              </a:p>
              <a:p>
                <a:r>
                  <a:rPr kumimoji="1" lang="ja-JP" altLang="en-US">
                    <a:latin typeface="Cambria Math" panose="02040503050406030204" pitchFamily="18" charset="0"/>
                  </a:rPr>
                  <a:t>初期の厳しさ</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𝑟</m:t>
                        </m:r>
                      </m:sub>
                    </m:sSub>
                  </m:oMath>
                </a14:m>
                <a:r>
                  <a:rPr kumimoji="1" lang="ja-JP" altLang="en-US"/>
                  <a:t>を切片，</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𝜋</m:t>
                        </m:r>
                      </m:e>
                      <m:sub>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𝑟</m:t>
                        </m:r>
                      </m:sub>
                    </m:sSub>
                  </m:oMath>
                </a14:m>
                <a:r>
                  <a:rPr kumimoji="1" lang="ja-JP" altLang="en-US"/>
                  <a:t>を傾きと読んでいることからも，一次関数の式</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a:t>の形になっているのではないかと思われる→</a:t>
                </a:r>
                <a14:m>
                  <m:oMath xmlns:m="http://schemas.openxmlformats.org/officeDocument/2006/math">
                    <m:sSub>
                      <m:sSubPr>
                        <m:ctrlPr>
                          <a:rPr kumimoji="1" lang="en-US" altLang="ja-JP" b="0" i="1" smtClean="0">
                            <a:latin typeface="Cambria Math" panose="02040503050406030204" pitchFamily="18" charset="0"/>
                          </a:rPr>
                        </m:ctrlPr>
                      </m:sSubPr>
                      <m:e>
                        <m:r>
                          <a:rPr kumimoji="1" lang="ja-JP" altLang="en-US" i="1" smtClean="0">
                            <a:latin typeface="Cambria Math" panose="02040503050406030204" pitchFamily="18" charset="0"/>
                          </a:rPr>
                          <m:t>𝛽</m:t>
                        </m:r>
                      </m:e>
                      <m:sub>
                        <m:r>
                          <a:rPr kumimoji="1" lang="en-US" altLang="ja-JP" b="0" i="1" smtClean="0">
                            <a:latin typeface="Cambria Math" panose="02040503050406030204" pitchFamily="18" charset="0"/>
                          </a:rPr>
                          <m:t>𝑟𝑡</m:t>
                        </m:r>
                      </m:sub>
                    </m:sSub>
                  </m:oMath>
                </a14:m>
                <a:r>
                  <a:rPr kumimoji="1" lang="ja-JP" altLang="en-US"/>
                  <a:t>は一次関数でいう</a:t>
                </a:r>
                <a14:m>
                  <m:oMath xmlns:m="http://schemas.openxmlformats.org/officeDocument/2006/math">
                    <m:r>
                      <a:rPr kumimoji="1" lang="en-US" altLang="ja-JP" b="0" i="1" smtClean="0">
                        <a:latin typeface="Cambria Math" panose="02040503050406030204" pitchFamily="18" charset="0"/>
                      </a:rPr>
                      <m:t>𝑥</m:t>
                    </m:r>
                  </m:oMath>
                </a14:m>
                <a:r>
                  <a:rPr kumimoji="1" lang="ja-JP" altLang="en-US"/>
                  <a:t>にあたる？</a:t>
                </a:r>
              </a:p>
            </p:txBody>
          </p:sp>
        </mc:Choice>
        <mc:Fallback xmlns="">
          <p:sp>
            <p:nvSpPr>
              <p:cNvPr id="3" name="コンテンツ プレースホルダー 2">
                <a:extLst>
                  <a:ext uri="{FF2B5EF4-FFF2-40B4-BE49-F238E27FC236}">
                    <a16:creationId xmlns:a16="http://schemas.microsoft.com/office/drawing/2014/main" id="{354A9C83-CBB5-9649-B2AE-6CEFA6FF663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7986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22FC9-A8FC-3048-88AD-3E5BF425D8BE}"/>
              </a:ext>
            </a:extLst>
          </p:cNvPr>
          <p:cNvSpPr>
            <a:spLocks noGrp="1"/>
          </p:cNvSpPr>
          <p:nvPr>
            <p:ph type="title"/>
          </p:nvPr>
        </p:nvSpPr>
        <p:spPr/>
        <p:txBody>
          <a:bodyPr/>
          <a:lstStyle/>
          <a:p>
            <a:r>
              <a:rPr lang="ja-JP" altLang="en-US"/>
              <a:t>読んでみて考えたこと・わかったこと</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705FAB9-01A2-814F-B7E0-87380898A6AE}"/>
                  </a:ext>
                </a:extLst>
              </p:cNvPr>
              <p:cNvSpPr>
                <a:spLocks noGrp="1"/>
              </p:cNvSpPr>
              <p:nvPr>
                <p:ph idx="1"/>
              </p:nvPr>
            </p:nvSpPr>
            <p:spPr/>
            <p:txBody>
              <a:bodyPr/>
              <a:lstStyle/>
              <a:p>
                <a14:m>
                  <m:oMath xmlns:m="http://schemas.openxmlformats.org/officeDocument/2006/math">
                    <m:r>
                      <a:rPr lang="en-US" altLang="ja-JP" i="1">
                        <a:latin typeface="Cambria Math" panose="02040503050406030204" pitchFamily="18" charset="0"/>
                        <a:ea typeface="Cambria Math" panose="02040503050406030204" pitchFamily="18" charset="0"/>
                      </a:rPr>
                      <m:t>𝜋</m:t>
                    </m:r>
                  </m:oMath>
                </a14:m>
                <a:r>
                  <a:rPr lang="ja-JP" altLang="en-US"/>
                  <a:t>については，</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0</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𝑟</m:t>
                                  </m:r>
                                </m:sub>
                              </m:sSub>
                            </m:e>
                            <m:e>
                              <m:sSub>
                                <m:sSubPr>
                                  <m:ctrlPr>
                                    <a:rPr lang="en-US" altLang="ja-JP" i="1">
                                      <a:latin typeface="Cambria Math" panose="02040503050406030204" pitchFamily="18" charset="0"/>
                                    </a:rPr>
                                  </m:ctrlPr>
                                </m:sSubPr>
                                <m:e>
                                  <m:r>
                                    <a:rPr lang="ja-JP" altLang="en-US" i="1">
                                      <a:latin typeface="Cambria Math" panose="02040503050406030204" pitchFamily="18" charset="0"/>
                                    </a:rPr>
                                    <m:t>𝜋</m:t>
                                  </m:r>
                                </m:e>
                                <m:sub>
                                  <m:r>
                                    <a:rPr lang="en-US" altLang="ja-JP" i="1">
                                      <a:latin typeface="Cambria Math" panose="02040503050406030204" pitchFamily="18" charset="0"/>
                                    </a:rPr>
                                    <m:t>1</m:t>
                                  </m:r>
                                  <m:r>
                                    <a:rPr lang="en-US" altLang="ja-JP" i="1">
                                      <a:latin typeface="Cambria Math" panose="02040503050406030204" pitchFamily="18" charset="0"/>
                                    </a:rPr>
                                    <m:t>𝑟</m:t>
                                  </m:r>
                                </m:sub>
                              </m:sSub>
                              <m:r>
                                <a:rPr lang="en-US" altLang="ja-JP" i="1">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𝛾</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𝑢</m:t>
                                  </m:r>
                                </m:e>
                                <m:sub>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𝑟</m:t>
                                  </m:r>
                                </m:sub>
                              </m:sSub>
                            </m:e>
                          </m:eqArr>
                        </m:e>
                      </m:d>
                    </m:oMath>
                  </m:oMathPara>
                </a14:m>
                <a:endParaRPr lang="en-US" altLang="ja-JP" dirty="0"/>
              </a:p>
              <a:p>
                <a:pPr marL="0" indent="0">
                  <a:buNone/>
                </a:pPr>
                <a:r>
                  <a:rPr lang="ja-JP" altLang="en-US" dirty="0"/>
                  <a:t>と</a:t>
                </a:r>
                <a:r>
                  <a:rPr lang="ja-JP" altLang="en-US"/>
                  <a:t>し，</a:t>
                </a:r>
                <a:endParaRPr lang="en-US" altLang="ja-JP" dirty="0"/>
              </a:p>
              <a:p>
                <a:pPr marL="0" indent="0">
                  <a:buNone/>
                </a:pPr>
                <a14:m>
                  <m:oMathPara xmlns:m="http://schemas.openxmlformats.org/officeDocument/2006/math">
                    <m:oMathParaPr>
                      <m:jc m:val="centerGroup"/>
                    </m:oMathParaPr>
                    <m:oMath xmlns:m="http://schemas.openxmlformats.org/officeDocument/2006/math">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0</m:t>
                                  </m:r>
                                  <m:r>
                                    <a:rPr lang="en-US" altLang="ja-JP" i="1">
                                      <a:latin typeface="Cambria Math" panose="02040503050406030204" pitchFamily="18" charset="0"/>
                                    </a:rPr>
                                    <m:t>𝑟</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𝑢</m:t>
                                  </m:r>
                                </m:e>
                                <m:sub>
                                  <m:r>
                                    <a:rPr lang="en-US" altLang="ja-JP" i="1">
                                      <a:latin typeface="Cambria Math" panose="02040503050406030204" pitchFamily="18" charset="0"/>
                                    </a:rPr>
                                    <m:t>1</m:t>
                                  </m:r>
                                  <m:r>
                                    <a:rPr lang="en-US" altLang="ja-JP" i="1">
                                      <a:latin typeface="Cambria Math" panose="02040503050406030204" pitchFamily="18" charset="0"/>
                                    </a:rPr>
                                    <m:t>𝑟</m:t>
                                  </m:r>
                                </m:sub>
                              </m:sSub>
                            </m:den>
                          </m:f>
                        </m:e>
                      </m:d>
                      <m:r>
                        <a:rPr lang="en-US" altLang="ja-JP" i="1">
                          <a:latin typeface="Cambria Math" panose="02040503050406030204" pitchFamily="18" charset="0"/>
                        </a:rPr>
                        <m:t>~</m:t>
                      </m:r>
                      <m:r>
                        <a:rPr lang="en-US" altLang="ja-JP" i="1">
                          <a:latin typeface="Cambria Math" panose="02040503050406030204" pitchFamily="18" charset="0"/>
                        </a:rPr>
                        <m:t>𝑁</m:t>
                      </m:r>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r>
                                    <a:rPr lang="en-US" altLang="ja-JP" i="1">
                                      <a:latin typeface="Cambria Math" panose="02040503050406030204" pitchFamily="18" charset="0"/>
                                    </a:rPr>
                                    <m:t>0</m:t>
                                  </m:r>
                                </m:num>
                                <m:den>
                                  <m:r>
                                    <a:rPr lang="en-US" altLang="ja-JP" i="1">
                                      <a:latin typeface="Cambria Math" panose="02040503050406030204" pitchFamily="18" charset="0"/>
                                    </a:rPr>
                                    <m:t>0</m:t>
                                  </m:r>
                                </m:den>
                              </m:f>
                            </m:e>
                          </m:d>
                          <m:r>
                            <a:rPr lang="en-US" altLang="ja-JP" i="1">
                              <a:latin typeface="Cambria Math" panose="02040503050406030204" pitchFamily="18" charset="0"/>
                            </a:rPr>
                            <m:t>,</m:t>
                          </m:r>
                          <m:d>
                            <m:dPr>
                              <m:ctrlPr>
                                <a:rPr lang="en-US" altLang="ja-JP" i="1">
                                  <a:latin typeface="Cambria Math" panose="02040503050406030204" pitchFamily="18" charset="0"/>
                                </a:rPr>
                              </m:ctrlPr>
                            </m:dPr>
                            <m:e>
                              <m:f>
                                <m:fPr>
                                  <m:type m:val="noBar"/>
                                  <m:ctrlPr>
                                    <a:rPr lang="en-US" altLang="ja-JP" i="1">
                                      <a:latin typeface="Cambria Math" panose="02040503050406030204" pitchFamily="18" charset="0"/>
                                    </a:rPr>
                                  </m:ctrlPr>
                                </m:fPr>
                                <m:num>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01</m:t>
                                      </m:r>
                                    </m:sub>
                                  </m:sSub>
                                </m:num>
                                <m:den>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10</m:t>
                                      </m:r>
                                    </m:sub>
                                  </m:sSub>
                                  <m:r>
                                    <a:rPr lang="en-US" altLang="ja-JP" i="1">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𝜏</m:t>
                                      </m:r>
                                    </m:e>
                                    <m:sub>
                                      <m:r>
                                        <a:rPr lang="en-US" altLang="ja-JP" i="1">
                                          <a:latin typeface="Cambria Math" panose="02040503050406030204" pitchFamily="18" charset="0"/>
                                          <a:ea typeface="Cambria Math" panose="02040503050406030204" pitchFamily="18" charset="0"/>
                                        </a:rPr>
                                        <m:t>11</m:t>
                                      </m:r>
                                    </m:sub>
                                  </m:sSub>
                                </m:den>
                              </m:f>
                            </m:e>
                          </m:d>
                        </m:e>
                      </m:d>
                    </m:oMath>
                  </m:oMathPara>
                </a14:m>
                <a:endParaRPr lang="en-US" altLang="ja-JP" dirty="0"/>
              </a:p>
              <a:p>
                <a:pPr marL="0" indent="0">
                  <a:buNone/>
                </a:pPr>
                <a:r>
                  <a:rPr lang="ja-JP" altLang="en-US"/>
                  <a:t>と仮定して</a:t>
                </a:r>
                <a:r>
                  <a:rPr lang="ja-JP" altLang="en-US" dirty="0"/>
                  <a:t>いた</a:t>
                </a:r>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5705FAB9-01A2-814F-B7E0-87380898A6AE}"/>
                  </a:ext>
                </a:extLst>
              </p:cNvPr>
              <p:cNvSpPr>
                <a:spLocks noGrp="1" noRot="1" noChangeAspect="1" noMove="1" noResize="1" noEditPoints="1" noAdjustHandles="1" noChangeArrowheads="1" noChangeShapeType="1" noTextEdit="1"/>
              </p:cNvSpPr>
              <p:nvPr>
                <p:ph idx="1"/>
              </p:nvPr>
            </p:nvSpPr>
            <p:spPr>
              <a:blipFill>
                <a:blip r:embed="rId3"/>
                <a:stretch>
                  <a:fillRect l="-1206" t="-30523" b="-1453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596027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50679</TotalTime>
  <Words>6189</Words>
  <Application>Microsoft Macintosh PowerPoint</Application>
  <PresentationFormat>ワイド画面</PresentationFormat>
  <Paragraphs>852</Paragraphs>
  <Slides>117</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117</vt:i4>
      </vt:variant>
    </vt:vector>
  </HeadingPairs>
  <TitlesOfParts>
    <vt:vector size="125" baseType="lpstr">
      <vt:lpstr>Hiragino Kaku Gothic ProN</vt:lpstr>
      <vt:lpstr>游ゴシック</vt:lpstr>
      <vt:lpstr>游ゴシック Light</vt:lpstr>
      <vt:lpstr>Arial</vt:lpstr>
      <vt:lpstr>Cambria Math</vt:lpstr>
      <vt:lpstr>Helvetica</vt:lpstr>
      <vt:lpstr>Wingdings</vt:lpstr>
      <vt:lpstr>Office テーマ</vt:lpstr>
      <vt:lpstr>進捗報告</vt:lpstr>
      <vt:lpstr>やったこと</vt:lpstr>
      <vt:lpstr>読んだ論文</vt:lpstr>
      <vt:lpstr>概要</vt:lpstr>
      <vt:lpstr>概要</vt:lpstr>
      <vt:lpstr>ファセットモデルとその拡張</vt:lpstr>
      <vt:lpstr>ファセットモデルとその拡張</vt:lpstr>
      <vt:lpstr>混合ファセットモデル</vt:lpstr>
      <vt:lpstr>混合ファセットモデル</vt:lpstr>
      <vt:lpstr>混合ファセットモデル</vt:lpstr>
      <vt:lpstr>混合ファセットモデル</vt:lpstr>
      <vt:lpstr>研究による結果</vt:lpstr>
      <vt:lpstr>研究による結果</vt:lpstr>
      <vt:lpstr>考察</vt:lpstr>
      <vt:lpstr>課題</vt:lpstr>
      <vt:lpstr>今週やること</vt:lpstr>
      <vt:lpstr>進捗報告</vt:lpstr>
      <vt:lpstr>今週やったこと</vt:lpstr>
      <vt:lpstr>概要 </vt:lpstr>
      <vt:lpstr>Rater Drift</vt:lpstr>
      <vt:lpstr>実験</vt:lpstr>
      <vt:lpstr>評価者の厳しさのレベルは、時間の経過とともにどのように機能するか?</vt:lpstr>
      <vt:lpstr>実験</vt:lpstr>
      <vt:lpstr>結果</vt:lpstr>
      <vt:lpstr>今後の研究として</vt:lpstr>
      <vt:lpstr>進捗報告</vt:lpstr>
      <vt:lpstr>やったこと</vt:lpstr>
      <vt:lpstr>やったこと</vt:lpstr>
      <vt:lpstr>進捗報告</vt:lpstr>
      <vt:lpstr>今週やったこと</vt:lpstr>
      <vt:lpstr>来週やること</vt:lpstr>
      <vt:lpstr>進捗報告</vt:lpstr>
      <vt:lpstr>今週やったこと</vt:lpstr>
      <vt:lpstr>進捗報告</vt:lpstr>
      <vt:lpstr>今週やったこと</vt:lpstr>
      <vt:lpstr>結果</vt:lpstr>
      <vt:lpstr>やること</vt:lpstr>
      <vt:lpstr>進捗報告</vt:lpstr>
      <vt:lpstr>今週やったこと</vt:lpstr>
      <vt:lpstr>結果</vt:lpstr>
      <vt:lpstr>結果</vt:lpstr>
      <vt:lpstr>やること</vt:lpstr>
      <vt:lpstr>進捗報告</vt:lpstr>
      <vt:lpstr>今週やったこと</vt:lpstr>
      <vt:lpstr>実行結果</vt:lpstr>
      <vt:lpstr>来週やること</vt:lpstr>
      <vt:lpstr>進捗報告</vt:lpstr>
      <vt:lpstr>今週やったこと</vt:lpstr>
      <vt:lpstr>実行結果</vt:lpstr>
      <vt:lpstr>進捗報告</vt:lpstr>
      <vt:lpstr>今週やったこと</vt:lpstr>
      <vt:lpstr>Parameter_recoveryの結果</vt:lpstr>
      <vt:lpstr>Parameter_recoveryの結果</vt:lpstr>
      <vt:lpstr>Parameter_recoveryの結果</vt:lpstr>
      <vt:lpstr>試しにalpha_rtの定義を変えて試してみた</vt:lpstr>
      <vt:lpstr>既存モデルの方</vt:lpstr>
      <vt:lpstr>既存モデルの方</vt:lpstr>
      <vt:lpstr>既存モデルの方</vt:lpstr>
      <vt:lpstr>Dの出力結果がバグっている問題</vt:lpstr>
      <vt:lpstr>これの原因だと思っているところ</vt:lpstr>
      <vt:lpstr>進捗報告</vt:lpstr>
      <vt:lpstr>今週やったこと</vt:lpstr>
      <vt:lpstr>結果</vt:lpstr>
      <vt:lpstr>alpha_rtがある時の結果</vt:lpstr>
      <vt:lpstr>来週やること</vt:lpstr>
      <vt:lpstr>進捗報告</vt:lpstr>
      <vt:lpstr>今週やったこと</vt:lpstr>
      <vt:lpstr>直して回した結果</vt:lpstr>
      <vt:lpstr>直して回した結果</vt:lpstr>
      <vt:lpstr>明日からやること</vt:lpstr>
      <vt:lpstr>進捗報告</vt:lpstr>
      <vt:lpstr>今週やったこと</vt:lpstr>
      <vt:lpstr>進捗報告</vt:lpstr>
      <vt:lpstr>今週やったこと</vt:lpstr>
      <vt:lpstr>既存モデルの修正</vt:lpstr>
      <vt:lpstr>進捗報告</vt:lpstr>
      <vt:lpstr>今週やったこと</vt:lpstr>
      <vt:lpstr>Beta_rtを自分で作るようにした結果 (提案モデル)</vt:lpstr>
      <vt:lpstr>Beta_rtを自分で作るようにした結果 (既存モデル)</vt:lpstr>
      <vt:lpstr>既存モデルの論文を読み直して</vt:lpstr>
      <vt:lpstr>来週やること</vt:lpstr>
      <vt:lpstr>進捗報告</vt:lpstr>
      <vt:lpstr>今週やったこと</vt:lpstr>
      <vt:lpstr>TimeIDの画像</vt:lpstr>
      <vt:lpstr>進捗報告</vt:lpstr>
      <vt:lpstr>今週やったこと</vt:lpstr>
      <vt:lpstr>疑問点</vt:lpstr>
      <vt:lpstr>今後のスケジュール</vt:lpstr>
      <vt:lpstr>進捗報告</vt:lpstr>
      <vt:lpstr>今週やったこと</vt:lpstr>
      <vt:lpstr>進捗報告</vt:lpstr>
      <vt:lpstr>今週やったこと</vt:lpstr>
      <vt:lpstr>今後やっていくこと</vt:lpstr>
      <vt:lpstr>進捗報告</vt:lpstr>
      <vt:lpstr>今週やったこと</vt:lpstr>
      <vt:lpstr>論文を読みました</vt:lpstr>
      <vt:lpstr>読んでみて考えたこと・わかったこと</vt:lpstr>
      <vt:lpstr>読んでみて考えたこと・わかったこと</vt:lpstr>
      <vt:lpstr>読んでみて考えたこと・わかったこと</vt:lpstr>
      <vt:lpstr>実験の設計</vt:lpstr>
      <vt:lpstr>今週やること</vt:lpstr>
      <vt:lpstr>進捗報告</vt:lpstr>
      <vt:lpstr>今週やったこと</vt:lpstr>
      <vt:lpstr>実験結果</vt:lpstr>
      <vt:lpstr>今週やること</vt:lpstr>
      <vt:lpstr>進捗報告</vt:lpstr>
      <vt:lpstr>今週やったこと</vt:lpstr>
      <vt:lpstr>シミュレーション実験の結果</vt:lpstr>
      <vt:lpstr>進捗報告</vt:lpstr>
      <vt:lpstr>今週やったこと</vt:lpstr>
      <vt:lpstr>進捗報告</vt:lpstr>
      <vt:lpstr>今週やったこと</vt:lpstr>
      <vt:lpstr>卒アルの写真について</vt:lpstr>
      <vt:lpstr>進捗報告</vt:lpstr>
      <vt:lpstr>今週やったこと</vt:lpstr>
      <vt:lpstr>今週やること</vt:lpstr>
      <vt:lpstr>卒論発表までのスケジュール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林 真由</dc:creator>
  <cp:lastModifiedBy>林 真由</cp:lastModifiedBy>
  <cp:revision>46</cp:revision>
  <dcterms:created xsi:type="dcterms:W3CDTF">2021-04-30T09:01:52Z</dcterms:created>
  <dcterms:modified xsi:type="dcterms:W3CDTF">2021-11-30T04:07:22Z</dcterms:modified>
</cp:coreProperties>
</file>